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57" r:id="rId3"/>
    <p:sldId id="262" r:id="rId4"/>
    <p:sldId id="263" r:id="rId5"/>
    <p:sldId id="293" r:id="rId6"/>
    <p:sldId id="259" r:id="rId7"/>
    <p:sldId id="342" r:id="rId8"/>
    <p:sldId id="301" r:id="rId9"/>
    <p:sldId id="302" r:id="rId10"/>
    <p:sldId id="300" r:id="rId11"/>
    <p:sldId id="260" r:id="rId12"/>
    <p:sldId id="264" r:id="rId13"/>
    <p:sldId id="265" r:id="rId14"/>
    <p:sldId id="266" r:id="rId15"/>
    <p:sldId id="267" r:id="rId16"/>
    <p:sldId id="268" r:id="rId17"/>
    <p:sldId id="275" r:id="rId18"/>
    <p:sldId id="277" r:id="rId19"/>
    <p:sldId id="278" r:id="rId20"/>
    <p:sldId id="279" r:id="rId21"/>
    <p:sldId id="295" r:id="rId22"/>
    <p:sldId id="296" r:id="rId23"/>
    <p:sldId id="345" r:id="rId24"/>
    <p:sldId id="298" r:id="rId25"/>
    <p:sldId id="308" r:id="rId26"/>
    <p:sldId id="299" r:id="rId27"/>
    <p:sldId id="343" r:id="rId28"/>
    <p:sldId id="307" r:id="rId29"/>
    <p:sldId id="344" r:id="rId30"/>
    <p:sldId id="309" r:id="rId31"/>
    <p:sldId id="283" r:id="rId32"/>
    <p:sldId id="286" r:id="rId33"/>
    <p:sldId id="287" r:id="rId34"/>
    <p:sldId id="276" r:id="rId35"/>
    <p:sldId id="306" r:id="rId36"/>
    <p:sldId id="288" r:id="rId37"/>
    <p:sldId id="289" r:id="rId38"/>
    <p:sldId id="271" r:id="rId39"/>
    <p:sldId id="313" r:id="rId40"/>
    <p:sldId id="317" r:id="rId41"/>
    <p:sldId id="318" r:id="rId42"/>
    <p:sldId id="319" r:id="rId43"/>
    <p:sldId id="322" r:id="rId44"/>
    <p:sldId id="329" r:id="rId45"/>
    <p:sldId id="330" r:id="rId46"/>
    <p:sldId id="333" r:id="rId47"/>
    <p:sldId id="335" r:id="rId48"/>
    <p:sldId id="324" r:id="rId49"/>
    <p:sldId id="340" r:id="rId50"/>
    <p:sldId id="341" r:id="rId51"/>
    <p:sldId id="326" r:id="rId52"/>
    <p:sldId id="312" r:id="rId53"/>
    <p:sldId id="290"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5" autoAdjust="0"/>
    <p:restoredTop sz="59091" autoAdjust="0"/>
  </p:normalViewPr>
  <p:slideViewPr>
    <p:cSldViewPr>
      <p:cViewPr varScale="1">
        <p:scale>
          <a:sx n="54" d="100"/>
          <a:sy n="54" d="100"/>
        </p:scale>
        <p:origin x="-97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2" d="100"/>
          <a:sy n="82" d="100"/>
        </p:scale>
        <p:origin x="-228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592A3D-ECC8-4EFB-8785-E1E2C3F54780}" type="datetimeFigureOut">
              <a:rPr lang="en-US" smtClean="0"/>
              <a:pPr/>
              <a:t>2/12/2017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42B0B5-842A-49EA-A7A3-79E919979D9B}" type="slidenum">
              <a:rPr lang="en-GB" smtClean="0"/>
              <a:pPr/>
              <a:t>‹#›</a:t>
            </a:fld>
            <a:endParaRPr lang="en-GB" dirty="0"/>
          </a:p>
        </p:txBody>
      </p:sp>
    </p:spTree>
    <p:extLst>
      <p:ext uri="{BB962C8B-B14F-4D97-AF65-F5344CB8AC3E}">
        <p14:creationId xmlns:p14="http://schemas.microsoft.com/office/powerpoint/2010/main" val="273015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62B83D84-C893-40C5-B4D0-9C6AD7D7A332}" type="slidenum">
              <a:rPr lang="en-GB" smtClean="0"/>
              <a:pPr/>
              <a:t>3</a:t>
            </a:fld>
            <a:endParaRPr lang="en-GB" dirty="0"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GB" dirty="0" smtClean="0"/>
              <a:t>Ref: EnCase Certified Examiner Study Guide by S. Bunting and W. Wei</a:t>
            </a:r>
          </a:p>
          <a:p>
            <a:pPr eaLnBrk="1" hangingPunct="1"/>
            <a:r>
              <a:rPr lang="en-GB" dirty="0" smtClean="0"/>
              <a:t>ISBN 0-7821-4435-7</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GB" dirty="0" smtClean="0"/>
              <a:t>SID = users security ID</a:t>
            </a:r>
          </a:p>
          <a:p>
            <a:pPr eaLnBrk="1" hangingPunct="1"/>
            <a:endParaRPr lang="en-GB" dirty="0" smtClean="0"/>
          </a:p>
          <a:p>
            <a:pPr eaLnBrk="1" hangingPunct="1"/>
            <a:r>
              <a:rPr lang="en-GB" dirty="0" smtClean="0"/>
              <a:t>Forensically equivalent to throwing rubbish away with your name and social security number on it!</a:t>
            </a:r>
          </a:p>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15</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likelihood of recovering data after the user removes it from the Recycle</a:t>
            </a:r>
            <a:r>
              <a:rPr lang="en-GB" baseline="0" dirty="0" smtClean="0"/>
              <a:t> Bin is generally unlikely. However there are other locations where data and evidence of files exists in the OS.</a:t>
            </a:r>
          </a:p>
          <a:p>
            <a:endParaRPr lang="en-GB" baseline="0" dirty="0" smtClean="0"/>
          </a:p>
          <a:p>
            <a:r>
              <a:rPr lang="en-GB" baseline="0" dirty="0" smtClean="0"/>
              <a:t>Keyword searches may yield evidence of the data. Data is written in memory and may subsequently be written to the hard drive. Evidence can be found in the pagefile by keyword searches.</a:t>
            </a:r>
          </a:p>
          <a:p>
            <a:endParaRPr lang="en-GB" baseline="0" dirty="0" smtClean="0"/>
          </a:p>
          <a:p>
            <a:r>
              <a:rPr lang="en-GB" dirty="0" smtClean="0"/>
              <a:t>Memory often duplicates data in the pagefiles. Multiple references to the same file may exist in the deleted pagefiles, also discoverable by keyword searches.</a:t>
            </a:r>
          </a:p>
          <a:p>
            <a:endParaRPr lang="en-GB" dirty="0" smtClean="0"/>
          </a:p>
          <a:p>
            <a:r>
              <a:rPr lang="en-GB" dirty="0" smtClean="0"/>
              <a:t>Pulling the plug on a Windows 7 system can have the added benefit of maintaining recent file information in the pagefile, which isn’t deleted on a hard shutdown. </a:t>
            </a:r>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20</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E578816-0D79-4C14-858E-45A96E5BCB50}" type="slidenum">
              <a:rPr lang="en-GB" smtClean="0"/>
              <a:pPr/>
              <a:t>23</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Data is taken from the NTUSER.DAT of the logged in person at startup. This</a:t>
            </a:r>
            <a:r>
              <a:rPr lang="en-GB" baseline="0" dirty="0" smtClean="0"/>
              <a:t> file tracks each user’s configurations, settings, preferences, behaviours and other associated activity for that user. It may also contain logon and password information, most recently used documents, mounted and mapped drives and search history through Internet Explorer browsers.</a:t>
            </a:r>
          </a:p>
          <a:p>
            <a:endParaRPr lang="en-GB" baseline="0" dirty="0" smtClean="0"/>
          </a:p>
          <a:p>
            <a:r>
              <a:rPr lang="en-GB" baseline="0" dirty="0" smtClean="0"/>
              <a:t>RecentDocs shows a compilation of the documents from all the subkeys in numerical format. The MURList will show the sequential order of access to the documents.</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24</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TypedURLs is a registry entry that tracks addresses that were either typed or pasted into the IE browser’s address. It tracks up to 25 URLs with the latest (smallest number) on the top.  The numbers can get out of order, as the system does not re-enter duplicates. Errors in typing will also be tracked, if they are followed by Enter. Important – the TypedURL entry is not updated until IE browser has been exited appropriately either by clicking shutdown x or by clicking File &gt; Close. If a catastrophic shutdown occurs the data will be lost with the memory.</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TypedURLs are forensically important because it demonstrates user behaviour in logging actual data typed or cut and pasted, rather than accidental redirects. The behaviour of the application continues to be the same from IE6 to IE8 and from Windows XP to Windows 7.</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25</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Each file extension has its own subfolder to display the last 10 documents of that extension that were</a:t>
            </a:r>
            <a:r>
              <a:rPr lang="en-GB" baseline="0" dirty="0" smtClean="0"/>
              <a:t> opened. The information is stored in a numerical format from 0 to 9.</a:t>
            </a:r>
          </a:p>
          <a:p>
            <a:endParaRPr lang="en-GB" baseline="0" dirty="0" smtClean="0"/>
          </a:p>
          <a:p>
            <a:r>
              <a:rPr lang="en-GB" dirty="0" smtClean="0"/>
              <a:t>Clicking the RecentDocs subkey will show a compilation of the documents from all subkeys in numerical format. The MRUlist value will show the sequential order of access to the documents.</a:t>
            </a:r>
          </a:p>
          <a:p>
            <a:endParaRPr lang="en-GB" dirty="0" smtClean="0"/>
          </a:p>
          <a:p>
            <a:r>
              <a:rPr lang="en-GB" dirty="0" smtClean="0"/>
              <a:t>Notice the MRUListEx</a:t>
            </a:r>
            <a:r>
              <a:rPr lang="en-GB" baseline="0" dirty="0" smtClean="0"/>
              <a:t> value at the top of the value list. This is how the operating system can determine for autocomplete drop-downs which doc was the last accessed. It lists the chronological order of access.</a:t>
            </a:r>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26</a:t>
            </a:fld>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Ref – more on Common Dialog MRU lists at http://support.microsoft.com/kb/322948</a:t>
            </a:r>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27</a:t>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ComDlg32 subkey,</a:t>
            </a:r>
            <a:r>
              <a:rPr lang="en-GB" baseline="0" dirty="0" smtClean="0"/>
              <a:t> short for </a:t>
            </a:r>
            <a:r>
              <a:rPr lang="en-GB" dirty="0" smtClean="0"/>
              <a:t>Common Dialog, tracks user behaviour as it pertains narrowly to Open and Save As dialog boxes for Windows utilities.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If an application is programmed to use the Windows standard</a:t>
            </a:r>
            <a:r>
              <a:rPr lang="en-GB" baseline="0" dirty="0" smtClean="0"/>
              <a:t> dialog box to access documents, it will be recorded here. If an application is using its own proprietary call for a dialog box, document access will not appear here. With the release of Windows 7, modifications were made to the registry entries incorporated here.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In Vista and Windows 7 more binary data is stored in this subset set than in earlier versions. Most of the binary data is deposited for unknown reasons, however, the files and applications are still listed and they are important items of forensics value.</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dirty="0" smtClean="0"/>
              <a:t>In Windows 7 five subkey</a:t>
            </a:r>
            <a:r>
              <a:rPr lang="en-GB" baseline="0" dirty="0" smtClean="0"/>
              <a:t> sets are stored that archive information regarding the use of the open/Save dialog box.</a:t>
            </a:r>
            <a:endParaRPr lang="en-GB" dirty="0" smtClean="0"/>
          </a:p>
          <a:p>
            <a:pPr lvl="1"/>
            <a:r>
              <a:rPr lang="en-GB" dirty="0" err="1" smtClean="0"/>
              <a:t>CIDSizeMRU</a:t>
            </a:r>
            <a:r>
              <a:rPr lang="en-GB" dirty="0" smtClean="0"/>
              <a:t> – tracks applications used to access files</a:t>
            </a:r>
          </a:p>
          <a:p>
            <a:pPr lvl="1"/>
            <a:r>
              <a:rPr lang="en-GB" dirty="0" err="1" smtClean="0"/>
              <a:t>FirstFolder</a:t>
            </a:r>
            <a:r>
              <a:rPr lang="en-GB" dirty="0" smtClean="0"/>
              <a:t> – introduced in Windows 7 – stores default program paths – shows what was accessible</a:t>
            </a:r>
          </a:p>
          <a:p>
            <a:pPr lvl="1"/>
            <a:r>
              <a:rPr lang="en-GB" dirty="0" err="1" smtClean="0"/>
              <a:t>LastVisitedPidLMRU</a:t>
            </a:r>
            <a:r>
              <a:rPr lang="en-GB" dirty="0" smtClean="0"/>
              <a:t> – tracks 64 bit applications that are used to open doc through Open/Save</a:t>
            </a:r>
            <a:r>
              <a:rPr lang="en-GB" baseline="0" dirty="0" smtClean="0"/>
              <a:t> dialog box</a:t>
            </a:r>
            <a:endParaRPr lang="en-GB" dirty="0" smtClean="0"/>
          </a:p>
          <a:p>
            <a:pPr lvl="1"/>
            <a:r>
              <a:rPr lang="en-GB" dirty="0" err="1" smtClean="0"/>
              <a:t>LastVisitedPidLMRULegacy</a:t>
            </a:r>
            <a:r>
              <a:rPr lang="en-GB" dirty="0" smtClean="0"/>
              <a:t> – new to Win7 – stores references to 32-bit applications</a:t>
            </a:r>
          </a:p>
          <a:p>
            <a:pPr lvl="1"/>
            <a:r>
              <a:rPr lang="en-GB" dirty="0" err="1" smtClean="0"/>
              <a:t>OpenSavePidLMRU</a:t>
            </a:r>
            <a:r>
              <a:rPr lang="en-GB" dirty="0" smtClean="0"/>
              <a:t> – of most interest – references to individual</a:t>
            </a:r>
            <a:r>
              <a:rPr lang="en-GB" baseline="0" dirty="0" smtClean="0"/>
              <a:t> files accessed by the user</a:t>
            </a:r>
            <a:endParaRPr lang="en-GB" dirty="0" smtClean="0"/>
          </a:p>
          <a:p>
            <a:pPr lvl="1"/>
            <a:endParaRPr lang="en-GB" dirty="0" smtClean="0"/>
          </a:p>
          <a:p>
            <a:pPr lvl="0"/>
            <a:r>
              <a:rPr lang="en-GB" dirty="0" smtClean="0"/>
              <a:t>Due to the different functions being tracked by the LastVisitedPidLMRU</a:t>
            </a:r>
            <a:r>
              <a:rPr lang="en-GB" baseline="0" dirty="0" smtClean="0"/>
              <a:t> (application launch through Open/Save) and the OpenSavePidLMRU (application MRU), the data can’t be correlated between the two keysets. Also due to the unique nature of using just the Windows Save As dialog box as a trigger, these values can’t be consistently correlated with the RecentDocs subkey values. They are mainly indicative of their narrow function of use with the Save As dialog box.</a:t>
            </a:r>
            <a:endParaRPr lang="en-GB" dirty="0" smtClean="0"/>
          </a:p>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28</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Probably the most</a:t>
            </a:r>
            <a:r>
              <a:rPr lang="en-GB" baseline="0" dirty="0" smtClean="0"/>
              <a:t> important forensically is the </a:t>
            </a:r>
            <a:r>
              <a:rPr lang="en-GB" dirty="0" smtClean="0"/>
              <a:t>OpenSavePidLMRU. It contains references to individual</a:t>
            </a:r>
            <a:r>
              <a:rPr lang="en-GB" baseline="0" dirty="0" smtClean="0"/>
              <a:t> files accessed by the user. This obviously depends on the Microsoft Open/Save dialog box. This includes Microsoft products such as Word, Excel and Powerpoint. It is similar in nature to RecentDocs, as the MRUs are tracked on an extension basis. Each file that meets the archives criteria for storage will be sent to a subkey of its extension. If that extension is being used for the first time a new subkey will be created for that extension.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smtClean="0"/>
              <a:t>By default it stores the last 20 items (0 to 19 decimal) in the value name and uses hexadecimal pointers to the MRUListEx. However, several unusual characteristics display inconsistencies regarding where a particular document is stored. The type of data seen in the values is somewhat dependent on the location of the document. For example, if a document opened or saved were on an external or secondary drive then we would be able to see this at offset 23 (offsets 23 – 25). The path is shown in ASCII and Unicode. The document name appears at the end of the variable-sized values.</a:t>
            </a:r>
            <a:endParaRPr lang="en-GB" dirty="0" smtClean="0"/>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ComDlg32 </a:t>
            </a:r>
            <a:r>
              <a:rPr lang="en-GB" dirty="0" err="1" smtClean="0"/>
              <a:t>subkey</a:t>
            </a:r>
            <a:r>
              <a:rPr lang="en-GB" dirty="0" smtClean="0"/>
              <a:t>,</a:t>
            </a:r>
            <a:r>
              <a:rPr lang="en-GB" baseline="0" dirty="0" smtClean="0"/>
              <a:t> short for </a:t>
            </a:r>
            <a:r>
              <a:rPr lang="en-GB" dirty="0" smtClean="0"/>
              <a:t>Common Dialog, tracks user behaviour as it pertains narrowly to Open and Save As dialog boxes for Windows utilities.</a:t>
            </a:r>
          </a:p>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30</a:t>
            </a:fld>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1682D25-EC6E-4751-819D-4EC2F3C47791}" type="slidenum">
              <a:rPr lang="en-GB" smtClean="0"/>
              <a:pPr/>
              <a:t>31</a:t>
            </a:fld>
            <a:endParaRPr lang="en-GB" dirty="0"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GB" dirty="0" smtClean="0"/>
              <a:t>Link files are ubiquitous throughout Windows</a:t>
            </a:r>
          </a:p>
          <a:p>
            <a:pPr eaLnBrk="1" hangingPunct="1"/>
            <a:r>
              <a:rPr lang="en-GB" dirty="0" smtClean="0"/>
              <a:t>OS creates many link files by default when you install a particular version and service pack</a:t>
            </a:r>
          </a:p>
          <a:p>
            <a:pPr eaLnBrk="1" hangingPunct="1"/>
            <a:endParaRPr lang="en-GB" dirty="0" smtClean="0"/>
          </a:p>
          <a:p>
            <a:pPr eaLnBrk="1" hangingPunct="1"/>
            <a:r>
              <a:rPr lang="en-GB" dirty="0" smtClean="0"/>
              <a:t>Desktop – default installation of icons</a:t>
            </a:r>
          </a:p>
          <a:p>
            <a:pPr eaLnBrk="1" hangingPunct="1"/>
            <a:r>
              <a:rPr lang="en-GB" dirty="0" smtClean="0"/>
              <a:t>User opens a doc – a link file is created in the Recent folder (has users login name)</a:t>
            </a:r>
          </a:p>
          <a:p>
            <a:pPr eaLnBrk="1" hangingPunct="1"/>
            <a:endParaRPr lang="en-GB" dirty="0" smtClean="0"/>
          </a:p>
          <a:p>
            <a:pPr eaLnBrk="1" hangingPunct="1"/>
            <a:r>
              <a:rPr lang="en-GB" dirty="0" smtClean="0"/>
              <a:t>Link files have MAC time stamps – significance – if a user installed a program on one day and at a different time created a link file – then this shows that the user was aware of the program and went out of their way to make access easier.</a:t>
            </a:r>
          </a:p>
          <a:p>
            <a:pPr eaLnBrk="1" hangingPunct="1"/>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If there is no</a:t>
            </a:r>
            <a:r>
              <a:rPr lang="en-GB" baseline="0" dirty="0" smtClean="0"/>
              <a:t> shortcut for a new file, then the systems creates one. If one exists then the system updates the existing link file (dates and time, etc).</a:t>
            </a:r>
          </a:p>
          <a:p>
            <a:pPr eaLnBrk="1" hangingPunct="1"/>
            <a:endParaRPr lang="en-GB"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CC0B1C6D-39BF-42A6-9CA5-6EC60CA7DE90}" type="slidenum">
              <a:rPr lang="en-GB" smtClean="0"/>
              <a:pPr/>
              <a:t>4</a:t>
            </a:fld>
            <a:endParaRPr lang="en-GB" dirty="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GB" dirty="0" smtClean="0"/>
              <a:t>Unix</a:t>
            </a:r>
          </a:p>
          <a:p>
            <a:pPr lvl="1" eaLnBrk="1" hangingPunct="1"/>
            <a:r>
              <a:rPr lang="en-GB" dirty="0" smtClean="0"/>
              <a:t>1</a:t>
            </a:r>
            <a:r>
              <a:rPr lang="en-GB" baseline="30000" dirty="0" smtClean="0"/>
              <a:t>st</a:t>
            </a:r>
            <a:r>
              <a:rPr lang="en-GB" dirty="0" smtClean="0"/>
              <a:t> Jan 1970 – GMT 00:00:00</a:t>
            </a:r>
          </a:p>
          <a:p>
            <a:pPr lvl="1" eaLnBrk="1" hangingPunct="1"/>
            <a:r>
              <a:rPr lang="en-GB" dirty="0" smtClean="0"/>
              <a:t>in seconds</a:t>
            </a:r>
          </a:p>
          <a:p>
            <a:pPr lvl="1" eaLnBrk="1" hangingPunct="1"/>
            <a:r>
              <a:rPr lang="en-GB" dirty="0" smtClean="0"/>
              <a:t>32 bit integer – 4,294,967,296  = max integer</a:t>
            </a:r>
          </a:p>
          <a:p>
            <a:pPr lvl="1" eaLnBrk="1" hangingPunct="1"/>
            <a:r>
              <a:rPr lang="en-GB" dirty="0" smtClean="0"/>
              <a:t>Will last only until 2</a:t>
            </a:r>
            <a:r>
              <a:rPr lang="en-GB" baseline="30000" dirty="0" smtClean="0"/>
              <a:t>nd</a:t>
            </a:r>
            <a:r>
              <a:rPr lang="en-GB" dirty="0" smtClean="0"/>
              <a:t> Dec 2030</a:t>
            </a:r>
          </a:p>
          <a:p>
            <a:pPr lvl="1" eaLnBrk="1" hangingPunct="1"/>
            <a:endParaRPr lang="en-GB" dirty="0" smtClean="0"/>
          </a:p>
          <a:p>
            <a:pPr eaLnBrk="1" hangingPunct="1"/>
            <a:r>
              <a:rPr lang="en-GB" dirty="0" smtClean="0"/>
              <a:t>Windows</a:t>
            </a:r>
          </a:p>
          <a:p>
            <a:pPr lvl="1" eaLnBrk="1" hangingPunct="1"/>
            <a:r>
              <a:rPr lang="en-GB" dirty="0" smtClean="0"/>
              <a:t>1</a:t>
            </a:r>
            <a:r>
              <a:rPr lang="en-GB" baseline="30000" dirty="0" smtClean="0"/>
              <a:t>st</a:t>
            </a:r>
            <a:r>
              <a:rPr lang="en-GB" dirty="0" smtClean="0"/>
              <a:t> Jan 1601 – GMT 00:00:00</a:t>
            </a:r>
          </a:p>
          <a:p>
            <a:pPr lvl="1" eaLnBrk="1" hangingPunct="1"/>
            <a:r>
              <a:rPr lang="en-GB" dirty="0" smtClean="0"/>
              <a:t>100 nanosecond intervals</a:t>
            </a:r>
          </a:p>
          <a:p>
            <a:pPr lvl="1" eaLnBrk="1" hangingPunct="1"/>
            <a:r>
              <a:rPr lang="en-GB" dirty="0" smtClean="0"/>
              <a:t>64 bit integer – 18,446,744,073,500,000 = max integer</a:t>
            </a:r>
          </a:p>
          <a:p>
            <a:pPr lvl="1" eaLnBrk="1" hangingPunct="1"/>
            <a:r>
              <a:rPr lang="en-GB" dirty="0" smtClean="0"/>
              <a:t>Will last 58,000 years!</a:t>
            </a:r>
          </a:p>
          <a:p>
            <a:pPr eaLnBrk="1" hangingPunct="1"/>
            <a:endParaRPr lang="en-GB"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FBA859B7-F4B8-4F79-B34E-C4F9223BC4F2}" type="slidenum">
              <a:rPr lang="en-GB" smtClean="0"/>
              <a:pPr/>
              <a:t>32</a:t>
            </a:fld>
            <a:endParaRPr lang="en-GB" dirty="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GB" dirty="0" smtClean="0"/>
              <a:t>Recent Folder</a:t>
            </a:r>
          </a:p>
          <a:p>
            <a:pPr eaLnBrk="1" hangingPunct="1"/>
            <a:r>
              <a:rPr lang="en-GB" dirty="0" smtClean="0"/>
              <a:t>When a user opens a document a link file is automatically created in the Recent folder</a:t>
            </a:r>
          </a:p>
          <a:p>
            <a:pPr eaLnBrk="1" hangingPunct="1"/>
            <a:endParaRPr lang="en-GB" dirty="0" smtClean="0"/>
          </a:p>
          <a:p>
            <a:pPr eaLnBrk="1" hangingPunct="1"/>
            <a:r>
              <a:rPr lang="en-GB" dirty="0" smtClean="0"/>
              <a:t>The Recent folder is located in the root user folder.</a:t>
            </a:r>
          </a:p>
          <a:p>
            <a:pPr eaLnBrk="1" hangingPunct="1"/>
            <a:r>
              <a:rPr lang="en-GB" dirty="0" smtClean="0"/>
              <a:t>If the same document is reopened later then the link file is updated</a:t>
            </a:r>
          </a:p>
          <a:p>
            <a:pPr eaLnBrk="1" hangingPunct="1"/>
            <a:r>
              <a:rPr lang="en-GB" dirty="0" smtClean="0"/>
              <a:t>The Recent folder contains only link files</a:t>
            </a:r>
          </a:p>
          <a:p>
            <a:pPr eaLnBrk="1" hangingPunct="1"/>
            <a:r>
              <a:rPr lang="en-GB" dirty="0" smtClean="0"/>
              <a:t>Windows checks the MAC times of the “link” file to determine the most recent</a:t>
            </a:r>
          </a:p>
          <a:p>
            <a:pPr eaLnBrk="1" hangingPunct="1"/>
            <a:r>
              <a:rPr lang="en-GB" dirty="0" smtClean="0"/>
              <a:t>Windows displays the last 15 documents opened but the Recent folder can contain hundreds of link files.</a:t>
            </a:r>
          </a:p>
          <a:p>
            <a:pPr eaLnBrk="1" hangingPunct="1"/>
            <a:endParaRPr lang="en-GB" dirty="0" smtClean="0"/>
          </a:p>
          <a:p>
            <a:pPr eaLnBrk="1" hangingPunct="1"/>
            <a:r>
              <a:rPr lang="en-GB" dirty="0" smtClean="0"/>
              <a:t>Recent folder gives us:-	 a time line</a:t>
            </a:r>
          </a:p>
          <a:p>
            <a:pPr eaLnBrk="1" hangingPunct="1"/>
            <a:r>
              <a:rPr lang="en-GB" dirty="0" smtClean="0"/>
              <a:t>		types of files accessed by user</a:t>
            </a:r>
          </a:p>
          <a:p>
            <a:pPr eaLnBrk="1" hangingPunct="1"/>
            <a:r>
              <a:rPr lang="en-GB" dirty="0" smtClean="0"/>
              <a:t>		location of the files</a:t>
            </a:r>
          </a:p>
          <a:p>
            <a:pPr eaLnBrk="1" hangingPunct="1"/>
            <a:endParaRPr lang="en-GB"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GB" dirty="0" smtClean="0"/>
              <a:t>Link files</a:t>
            </a:r>
          </a:p>
          <a:p>
            <a:pPr eaLnBrk="1" hangingPunct="1"/>
            <a:r>
              <a:rPr lang="en-GB" dirty="0" smtClean="0"/>
              <a:t>Unique header	\x4c\x00\x00\x00\x01\x14\x02</a:t>
            </a:r>
          </a:p>
          <a:p>
            <a:pPr eaLnBrk="1" hangingPunct="1"/>
            <a:endParaRPr lang="en-GB" dirty="0" smtClean="0"/>
          </a:p>
          <a:p>
            <a:pPr eaLnBrk="1" hangingPunct="1"/>
            <a:r>
              <a:rPr lang="en-GB" dirty="0" smtClean="0"/>
              <a:t>MAC times are listed in the following order:- 	time created</a:t>
            </a:r>
          </a:p>
          <a:p>
            <a:pPr eaLnBrk="1" hangingPunct="1"/>
            <a:r>
              <a:rPr lang="en-GB" dirty="0" smtClean="0"/>
              <a:t>				last accessed</a:t>
            </a:r>
          </a:p>
          <a:p>
            <a:pPr eaLnBrk="1" hangingPunct="1"/>
            <a:r>
              <a:rPr lang="en-GB" dirty="0" smtClean="0"/>
              <a:t>				last written</a:t>
            </a:r>
          </a:p>
          <a:p>
            <a:pPr eaLnBrk="1" hangingPunct="1"/>
            <a:endParaRPr lang="en-GB" dirty="0" smtClean="0"/>
          </a:p>
          <a:p>
            <a:pPr eaLnBrk="1" hangingPunct="1"/>
            <a:r>
              <a:rPr lang="en-GB" dirty="0" smtClean="0"/>
              <a:t>For Vista – last accessed time stamp is disabled - default</a:t>
            </a:r>
          </a:p>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33</a:t>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Destination List automatically populates based on how frequently and how recently an</a:t>
            </a:r>
            <a:r>
              <a:rPr lang="en-GB" baseline="0" dirty="0" smtClean="0"/>
              <a:t> application is used. Applications can include tasks, such as composing an email or monitor destination usage.</a:t>
            </a:r>
          </a:p>
          <a:p>
            <a:endParaRPr lang="en-GB" baseline="0" dirty="0" smtClean="0"/>
          </a:p>
          <a:p>
            <a:r>
              <a:rPr lang="en-GB" baseline="0" dirty="0" smtClean="0"/>
              <a:t>AutomaticalDestinations folder contains small databases responsible for the recent items on the Jump List. Every program that utilises the Jump List feature will have entries for recorded shortcut containers stored in the AutomaticalDestinations folder. File naming conventions consist of 16 hex values associated with the MS application ID (AppID) which are used to identify programs followed by the phrase “AutomaticalDestinations-ms”</a:t>
            </a:r>
          </a:p>
          <a:p>
            <a:endParaRPr lang="en-GB" baseline="0" dirty="0" smtClean="0"/>
          </a:p>
          <a:p>
            <a:r>
              <a:rPr lang="en-GB" baseline="0" dirty="0" smtClean="0"/>
              <a:t>Default is 15 entries but the user can change this number. When the Jump lists are disabled, the folder contents are cleared but not wiped.  </a:t>
            </a:r>
          </a:p>
          <a:p>
            <a:endParaRPr lang="en-GB" baseline="0" dirty="0" smtClean="0"/>
          </a:p>
          <a:p>
            <a:r>
              <a:rPr lang="en-GB" dirty="0" smtClean="0"/>
              <a:t>The </a:t>
            </a:r>
            <a:r>
              <a:rPr lang="en-GB" dirty="0" err="1" smtClean="0"/>
              <a:t>DestLists</a:t>
            </a:r>
            <a:r>
              <a:rPr lang="en-GB" dirty="0" smtClean="0"/>
              <a:t> lists</a:t>
            </a:r>
            <a:r>
              <a:rPr lang="en-GB" baseline="0" dirty="0" smtClean="0"/>
              <a:t> the entries of LNK files stored in the container as well as the machine name the link file points to. The </a:t>
            </a:r>
            <a:r>
              <a:rPr lang="en-GB" baseline="0" dirty="0" err="1" smtClean="0"/>
              <a:t>AutomaticDestinations</a:t>
            </a:r>
            <a:r>
              <a:rPr lang="en-GB" baseline="0" dirty="0" smtClean="0"/>
              <a:t> file is parsed by FTK.</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Root\Users\username\</a:t>
            </a:r>
            <a:r>
              <a:rPr lang="en-GB" i="0" baseline="0" dirty="0" err="1" smtClean="0"/>
              <a:t>AppData</a:t>
            </a:r>
            <a:r>
              <a:rPr lang="en-GB" i="0" baseline="0" dirty="0" smtClean="0"/>
              <a:t>\Roaming\Microsoft\Windows\Recent\</a:t>
            </a:r>
            <a:r>
              <a:rPr lang="en-GB" i="0" baseline="0" dirty="0" err="1" smtClean="0"/>
              <a:t>AutomaticDestinations</a:t>
            </a:r>
            <a:r>
              <a:rPr lang="en-GB" i="0" baseline="0" dirty="0" smtClean="0"/>
              <a:t>\</a:t>
            </a:r>
            <a:r>
              <a:rPr lang="en-GB" i="0" dirty="0" smtClean="0"/>
              <a:t>9b9cdc69c1c24e2b.automaticDestinations-ms</a:t>
            </a:r>
          </a:p>
          <a:p>
            <a:endParaRPr lang="en-GB" dirty="0" smtClean="0"/>
          </a:p>
          <a:p>
            <a:r>
              <a:rPr lang="en-GB" dirty="0" smtClean="0"/>
              <a:t>Recent directory – </a:t>
            </a:r>
            <a:r>
              <a:rPr lang="en-GB" dirty="0" err="1" smtClean="0"/>
              <a:t>CustomDestinations</a:t>
            </a:r>
            <a:r>
              <a:rPr lang="en-GB" dirty="0" smtClean="0"/>
              <a:t> allows the user to set </a:t>
            </a:r>
            <a:r>
              <a:rPr lang="en-GB" dirty="0" err="1" smtClean="0"/>
              <a:t>params</a:t>
            </a:r>
            <a:r>
              <a:rPr lang="en-GB" dirty="0" smtClean="0"/>
              <a:t> for specific application behaviour</a:t>
            </a:r>
          </a:p>
          <a:p>
            <a:r>
              <a:rPr lang="en-GB" dirty="0" smtClean="0"/>
              <a:t>E.g. In-Private feature in IE</a:t>
            </a:r>
          </a:p>
          <a:p>
            <a:endParaRPr lang="en-GB" dirty="0" smtClean="0"/>
          </a:p>
          <a:p>
            <a:pPr>
              <a:buNone/>
            </a:pPr>
            <a:r>
              <a:rPr lang="en-GB" sz="1200" i="1" dirty="0" smtClean="0"/>
              <a:t>root</a:t>
            </a:r>
            <a:r>
              <a:rPr lang="en-GB" sz="1200" dirty="0" smtClean="0"/>
              <a:t>/Users/</a:t>
            </a:r>
            <a:r>
              <a:rPr lang="en-GB" sz="1200" i="1" dirty="0" smtClean="0"/>
              <a:t>username</a:t>
            </a:r>
            <a:r>
              <a:rPr lang="en-GB" sz="1200" dirty="0" smtClean="0"/>
              <a:t>/</a:t>
            </a:r>
            <a:r>
              <a:rPr lang="en-GB" sz="1200" dirty="0" err="1" smtClean="0"/>
              <a:t>AppData</a:t>
            </a:r>
            <a:r>
              <a:rPr lang="en-GB" sz="1200" dirty="0" smtClean="0"/>
              <a:t>/Roaming/Microsoft/Windows/Recent/</a:t>
            </a:r>
            <a:r>
              <a:rPr lang="en-GB" sz="1200" dirty="0" err="1" smtClean="0"/>
              <a:t>CustomDestinations</a:t>
            </a:r>
            <a:r>
              <a:rPr lang="en-GB" sz="1200" dirty="0" smtClean="0"/>
              <a:t>/28c8b86deab549a1.customDestinations-ms</a:t>
            </a:r>
          </a:p>
          <a:p>
            <a:endParaRPr lang="en-GB" sz="1200" dirty="0" smtClean="0"/>
          </a:p>
          <a:p>
            <a:r>
              <a:rPr lang="en-GB" sz="1200" dirty="0" smtClean="0"/>
              <a:t>Allows users to pin items to the Taskbar</a:t>
            </a:r>
          </a:p>
          <a:p>
            <a:r>
              <a:rPr lang="en-GB" sz="1200" dirty="0" smtClean="0"/>
              <a:t>The </a:t>
            </a:r>
            <a:r>
              <a:rPr lang="en-GB" sz="1200" dirty="0" err="1" smtClean="0"/>
              <a:t>DestList</a:t>
            </a:r>
            <a:r>
              <a:rPr lang="en-GB" sz="1200" dirty="0" smtClean="0"/>
              <a:t> contains lists of entries of LNK files stored </a:t>
            </a:r>
          </a:p>
          <a:p>
            <a:r>
              <a:rPr lang="en-GB" sz="1200" dirty="0" smtClean="0"/>
              <a:t>To see which programs have been pinned to the taskbar, look in registry</a:t>
            </a:r>
          </a:p>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37</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GB" dirty="0" smtClean="0"/>
              <a:t>Temp folder</a:t>
            </a:r>
          </a:p>
          <a:p>
            <a:pPr eaLnBrk="1" hangingPunct="1"/>
            <a:r>
              <a:rPr lang="en-GB" dirty="0" smtClean="0"/>
              <a:t>Found in  Local settings &gt; Temp</a:t>
            </a:r>
          </a:p>
          <a:p>
            <a:pPr eaLnBrk="1" hangingPunct="1"/>
            <a:r>
              <a:rPr lang="en-GB" dirty="0" smtClean="0"/>
              <a:t>Programmes create working copies of open documents, which are not always removed when the doc is closed.</a:t>
            </a:r>
          </a:p>
          <a:p>
            <a:pPr eaLnBrk="1" hangingPunct="1"/>
            <a:r>
              <a:rPr lang="en-GB" dirty="0" smtClean="0"/>
              <a:t>Contains</a:t>
            </a:r>
          </a:p>
          <a:p>
            <a:pPr eaLnBrk="1" hangingPunct="1">
              <a:buFontTx/>
              <a:buChar char="•"/>
            </a:pPr>
            <a:r>
              <a:rPr lang="en-GB" dirty="0" smtClean="0"/>
              <a:t>Backup copies of files</a:t>
            </a:r>
          </a:p>
          <a:p>
            <a:pPr eaLnBrk="1" hangingPunct="1">
              <a:buFontTx/>
              <a:buChar char="•"/>
            </a:pPr>
            <a:r>
              <a:rPr lang="en-GB" dirty="0" smtClean="0"/>
              <a:t>Progs write temp install files and folders</a:t>
            </a:r>
          </a:p>
          <a:p>
            <a:pPr eaLnBrk="1" hangingPunct="1">
              <a:buFontTx/>
              <a:buChar char="•"/>
            </a:pPr>
            <a:r>
              <a:rPr lang="en-GB" dirty="0" smtClean="0"/>
              <a:t>Normally hidden form the user</a:t>
            </a:r>
          </a:p>
          <a:p>
            <a:pPr eaLnBrk="1" hangingPunct="1">
              <a:buFontTx/>
              <a:buChar char="•"/>
            </a:pPr>
            <a:r>
              <a:rPr lang="en-GB" dirty="0" smtClean="0"/>
              <a:t>Uses often remove a program from Program files but may miss the files and folders in Temp</a:t>
            </a:r>
          </a:p>
          <a:p>
            <a:pPr eaLnBrk="1" hangingPunct="1">
              <a:buFontTx/>
              <a:buChar char="•"/>
            </a:pPr>
            <a:endParaRPr lang="en-GB" dirty="0" smtClean="0"/>
          </a:p>
          <a:p>
            <a:pPr eaLnBrk="1" hangingPunct="1"/>
            <a:r>
              <a:rPr lang="en-GB" dirty="0" smtClean="0"/>
              <a:t>Can be used to refute the claim that a user never had a particular application on their PC</a:t>
            </a:r>
          </a:p>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38</a:t>
            </a:fld>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CE673256-2308-4BD2-8E4A-2332404600BA}" type="slidenum">
              <a:rPr lang="en-GB" smtClean="0"/>
              <a:pPr/>
              <a:t>39</a:t>
            </a:fld>
            <a:endParaRPr lang="en-GB" dirty="0"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GB" dirty="0" smtClean="0"/>
              <a:t>Favorites Folder</a:t>
            </a:r>
          </a:p>
          <a:p>
            <a:pPr eaLnBrk="1" hangingPunct="1"/>
            <a:r>
              <a:rPr lang="en-GB" dirty="0" smtClean="0"/>
              <a:t>Contains Internet shortcut files for MS IE</a:t>
            </a:r>
          </a:p>
          <a:p>
            <a:pPr eaLnBrk="1" hangingPunct="1"/>
            <a:r>
              <a:rPr lang="en-GB" dirty="0" smtClean="0"/>
              <a:t>Similar to link files 	– has info about target</a:t>
            </a:r>
          </a:p>
          <a:p>
            <a:pPr eaLnBrk="1" hangingPunct="1"/>
            <a:r>
              <a:rPr lang="en-GB" dirty="0" smtClean="0"/>
              <a:t>		- user accesses to target</a:t>
            </a:r>
          </a:p>
          <a:p>
            <a:pPr eaLnBrk="1" hangingPunct="1"/>
            <a:r>
              <a:rPr lang="en-GB" dirty="0" smtClean="0"/>
              <a:t>		- file ext in .url (typically a web site)</a:t>
            </a:r>
          </a:p>
          <a:p>
            <a:pPr eaLnBrk="1" hangingPunct="1"/>
            <a:endParaRPr lang="en-GB" dirty="0" smtClean="0"/>
          </a:p>
          <a:p>
            <a:pPr eaLnBrk="1" hangingPunct="1"/>
            <a:r>
              <a:rPr lang="en-GB" dirty="0" smtClean="0"/>
              <a:t>The URL file has a unique header [Internet Shortcut] which contains the path to the URL target</a:t>
            </a:r>
          </a:p>
          <a:p>
            <a:pPr eaLnBrk="1" hangingPunct="1"/>
            <a:endParaRPr lang="en-GB" dirty="0" smtClean="0"/>
          </a:p>
          <a:p>
            <a:pPr eaLnBrk="1" hangingPunct="1"/>
            <a:r>
              <a:rPr lang="en-GB" dirty="0" smtClean="0"/>
              <a:t>Can use this header to search for deleted shortcuts</a:t>
            </a:r>
          </a:p>
          <a:p>
            <a:pPr eaLnBrk="1" hangingPunct="1"/>
            <a:r>
              <a:rPr lang="en-GB" dirty="0" smtClean="0"/>
              <a:t>There are often default Internet shortcut files – MSN, MS etc</a:t>
            </a:r>
          </a:p>
          <a:p>
            <a:pPr eaLnBrk="1" hangingPunct="1"/>
            <a:endParaRPr lang="en-GB" dirty="0" smtClean="0"/>
          </a:p>
          <a:p>
            <a:pPr eaLnBrk="1" hangingPunct="1"/>
            <a:r>
              <a:rPr lang="en-GB" dirty="0" smtClean="0"/>
              <a:t>User driven</a:t>
            </a:r>
          </a:p>
          <a:p>
            <a:pPr eaLnBrk="1" hangingPunct="1"/>
            <a:r>
              <a:rPr lang="en-GB" dirty="0" smtClean="0"/>
              <a:t>Can have web sites trail – well defined structure to search through</a:t>
            </a:r>
          </a:p>
          <a:p>
            <a:pPr eaLnBrk="1" hangingPunct="1"/>
            <a:r>
              <a:rPr lang="en-GB" dirty="0" smtClean="0"/>
              <a:t>Valuable area to examine – corroborates other findings</a:t>
            </a:r>
          </a:p>
          <a:p>
            <a:pPr eaLnBrk="1" hangingPunct="1"/>
            <a:r>
              <a:rPr lang="en-GB" dirty="0" smtClean="0"/>
              <a:t>Can be used to refute the claim that the user visits were accidental.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D049853-99A2-4991-BA6B-B4A334C1274A}" type="slidenum">
              <a:rPr lang="en-GB" smtClean="0"/>
              <a:pPr/>
              <a:t>42</a:t>
            </a:fld>
            <a:endParaRPr lang="en-GB" dirty="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GB" dirty="0" smtClean="0"/>
              <a:t>Temporary Internet Files</a:t>
            </a:r>
          </a:p>
          <a:p>
            <a:pPr eaLnBrk="1" hangingPunct="1"/>
            <a:r>
              <a:rPr lang="en-GB" dirty="0" smtClean="0"/>
              <a:t>A typical web page consists of many files, typically a dozen or more. Downloaded from the web site, they are written to cache files.</a:t>
            </a:r>
          </a:p>
          <a:p>
            <a:pPr eaLnBrk="1" hangingPunct="1"/>
            <a:r>
              <a:rPr lang="en-GB" dirty="0" smtClean="0"/>
              <a:t>The name will be modified slightly – i.e. [1] or [2] will be added to the filename</a:t>
            </a:r>
          </a:p>
          <a:p>
            <a:pPr eaLnBrk="1" hangingPunct="1"/>
            <a:r>
              <a:rPr lang="en-GB" dirty="0" smtClean="0"/>
              <a:t>Index.dat keeps track of these file name changes. Each file in cache has an entry in the index.dat.</a:t>
            </a:r>
          </a:p>
          <a:p>
            <a:pPr eaLnBrk="1" hangingPunct="1"/>
            <a:endParaRPr lang="en-GB" dirty="0" smtClean="0"/>
          </a:p>
          <a:p>
            <a:pPr eaLnBrk="1" hangingPunct="1"/>
            <a:r>
              <a:rPr lang="en-GB" dirty="0" smtClean="0"/>
              <a:t>The Temporary Internet Files can also be used by other programmes. The folder OLK is often found if Outlook is used. Outlook opens attachments in this folder – which is excellent for a forensic investigator. Users often assume that saved stuff is in My Documents and look there to delete files. </a:t>
            </a:r>
          </a:p>
          <a:p>
            <a:pPr eaLnBrk="1" hangingPunct="1"/>
            <a:r>
              <a:rPr lang="en-GB" dirty="0" smtClean="0"/>
              <a:t>Outlook Express also opens attachments directly in the cache folders.</a:t>
            </a:r>
          </a:p>
          <a:p>
            <a:pPr eaLnBrk="1" hangingPunct="1"/>
            <a:endParaRPr lang="en-GB" dirty="0" smtClean="0"/>
          </a:p>
          <a:p>
            <a:pPr eaLnBrk="1" hangingPunct="1"/>
            <a:endParaRPr lang="en-GB"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9C87462-E6E8-489E-85B7-572AB279AD5B}" type="slidenum">
              <a:rPr lang="en-GB" smtClean="0"/>
              <a:pPr/>
              <a:t>44</a:t>
            </a:fld>
            <a:endParaRPr lang="en-GB" dirty="0"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en-GB" dirty="0" smtClean="0"/>
              <a:t>Ref: Hurlbut, D. Thumbs DB Files Forensic Issues, Access Data Training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FF0D052-6BB0-4063-8D27-331BCCB6F6E9}" type="slidenum">
              <a:rPr lang="en-GB" smtClean="0"/>
              <a:pPr/>
              <a:t>45</a:t>
            </a:fld>
            <a:endParaRPr lang="en-GB" dirty="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6</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EFS</a:t>
            </a:r>
          </a:p>
          <a:p>
            <a:r>
              <a:rPr lang="en-GB" dirty="0" smtClean="0"/>
              <a:t>Windows 7 uses the same hybrid system of protecting file data but there have been some updates to the cryptographic application used to encrypt/decrypt the data</a:t>
            </a:r>
          </a:p>
          <a:p>
            <a:endParaRPr lang="en-GB" dirty="0" smtClean="0"/>
          </a:p>
          <a:p>
            <a:r>
              <a:rPr lang="en-GB" dirty="0" smtClean="0"/>
              <a:t>Shadow copy</a:t>
            </a:r>
          </a:p>
          <a:p>
            <a:r>
              <a:rPr lang="en-GB" dirty="0" smtClean="0"/>
              <a:t>Functionality remains the same as well as the location of the backed up file</a:t>
            </a:r>
            <a:r>
              <a:rPr lang="en-GB" baseline="0" dirty="0" smtClean="0"/>
              <a:t> data</a:t>
            </a:r>
            <a:endParaRPr lang="en-GB" dirty="0" smtClean="0"/>
          </a:p>
          <a:p>
            <a:endParaRPr lang="en-GB" dirty="0" smtClean="0"/>
          </a:p>
          <a:p>
            <a:r>
              <a:rPr lang="en-GB" dirty="0" err="1" smtClean="0"/>
              <a:t>Thumbcache</a:t>
            </a:r>
            <a:endParaRPr lang="en-GB" dirty="0" smtClean="0"/>
          </a:p>
          <a:p>
            <a:r>
              <a:rPr lang="en-GB" dirty="0" smtClean="0"/>
              <a:t>Can be found in the same location as in Vista but there are minor changes to the internal database</a:t>
            </a:r>
          </a:p>
          <a:p>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7</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Windows 7 and Vista use the Windows Vista Directory</a:t>
            </a:r>
            <a:r>
              <a:rPr lang="en-GB" baseline="0" dirty="0" smtClean="0"/>
              <a:t> Junctions feature which improved the user roaming capability first seen in the Windows 2000 and XP systems. This caused the change in the naming conventions and structure in the user folders and file system to accommodate these improvements.</a:t>
            </a:r>
          </a:p>
          <a:p>
            <a:endParaRPr lang="en-GB" baseline="0" dirty="0" smtClean="0"/>
          </a:p>
          <a:p>
            <a:r>
              <a:rPr lang="en-GB" baseline="0" dirty="0" smtClean="0"/>
              <a:t>In a business environment users may use multiple computers to access and alter their data profiles. When a user logs on to a Windows XP system from a workstation or laptop, there is a wait as the profile data is transferred to that location. The Windows XP data profile consists of only the following folders:</a:t>
            </a:r>
          </a:p>
          <a:p>
            <a:r>
              <a:rPr lang="en-GB" baseline="0" dirty="0" smtClean="0"/>
              <a:t>Application data</a:t>
            </a:r>
          </a:p>
          <a:p>
            <a:r>
              <a:rPr lang="en-GB" baseline="0" dirty="0" smtClean="0"/>
              <a:t>Desktop</a:t>
            </a:r>
          </a:p>
          <a:p>
            <a:r>
              <a:rPr lang="en-GB" baseline="0" dirty="0" smtClean="0"/>
              <a:t>My Documents</a:t>
            </a:r>
          </a:p>
          <a:p>
            <a:r>
              <a:rPr lang="en-GB" baseline="0" dirty="0" smtClean="0"/>
              <a:t>My Pictures</a:t>
            </a:r>
          </a:p>
          <a:p>
            <a:r>
              <a:rPr lang="en-GB" baseline="0" dirty="0" smtClean="0"/>
              <a:t>Start Menu</a:t>
            </a:r>
            <a:endParaRPr lang="en-GB" dirty="0" smtClean="0"/>
          </a:p>
          <a:p>
            <a:endParaRPr lang="en-GB" dirty="0" smtClean="0"/>
          </a:p>
          <a:p>
            <a:r>
              <a:rPr lang="en-GB" dirty="0" smtClean="0"/>
              <a:t>In order to cut down the amount of profile data that is transferred each time a user logs in to</a:t>
            </a:r>
            <a:r>
              <a:rPr lang="en-GB" baseline="0" dirty="0" smtClean="0"/>
              <a:t> a Windows XP system, the roaming profile does not include other important folders such as Cookies or Favourites</a:t>
            </a:r>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8</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Windows 7 uses Client-side technology called folder redirection which allows the systems administrator to change the target location of predetermined</a:t>
            </a:r>
            <a:r>
              <a:rPr lang="en-GB" baseline="0" dirty="0" smtClean="0"/>
              <a:t> folders located in the user’s profile. Now data does not have to be downloaded and then uploaded and copied back to the server when the user logs on or off from different computers. The redirection allows logging on at any location and also allows access to data to the stored data no longer on the local machine.</a:t>
            </a:r>
          </a:p>
          <a:p>
            <a:endParaRPr lang="en-GB" baseline="0" dirty="0" smtClean="0"/>
          </a:p>
          <a:p>
            <a:r>
              <a:rPr lang="en-GB" baseline="0" dirty="0" smtClean="0"/>
              <a:t>Systems administrators can now set this up on Windows XP and 2000 machines using the Folder Redirection Group Policy snap-in. As many as 10 folders can be redirected from the user profile rather than the five folders originally stored by XP.</a:t>
            </a:r>
          </a:p>
          <a:p>
            <a:endParaRPr lang="en-GB" baseline="0" dirty="0" smtClean="0"/>
          </a:p>
          <a:p>
            <a:r>
              <a:rPr lang="en-GB" baseline="0" dirty="0" smtClean="0"/>
              <a:t>The Users folder includes many of the familiar folders found in Documents and Settings folder (XP). In Win 7 these contain reparse points. The two folders of great forensics interest within each profile are: AppData (formerly Application Data) and Documents (formerly My Documents). The Favorites folder is the same as in XP and is in the root of the </a:t>
            </a:r>
            <a:r>
              <a:rPr lang="en-GB" i="1" baseline="0" dirty="0" smtClean="0"/>
              <a:t>username</a:t>
            </a:r>
            <a:r>
              <a:rPr lang="en-GB" i="0" baseline="0" dirty="0" smtClean="0"/>
              <a:t> folder</a:t>
            </a:r>
            <a:r>
              <a:rPr lang="en-GB" baseline="0" dirty="0" smtClean="0"/>
              <a:t>. This is where Internet favorites for IE are stored.</a:t>
            </a:r>
          </a:p>
          <a:p>
            <a:endParaRPr lang="en-GB" baseline="0" dirty="0" smtClean="0"/>
          </a:p>
          <a:p>
            <a:r>
              <a:rPr lang="en-GB" baseline="0" dirty="0" smtClean="0"/>
              <a:t>The All Users folder in XP stores common user data that is available to all users on the local system. Win 7 stores this profile in the folder off the root volume (typically C:\) in a folder called ProgramData, allowing access to all users and applications on the system.</a:t>
            </a:r>
          </a:p>
        </p:txBody>
      </p:sp>
      <p:sp>
        <p:nvSpPr>
          <p:cNvPr id="4" name="Slide Number Placeholder 3"/>
          <p:cNvSpPr>
            <a:spLocks noGrp="1"/>
          </p:cNvSpPr>
          <p:nvPr>
            <p:ph type="sldNum" sz="quarter" idx="10"/>
          </p:nvPr>
        </p:nvSpPr>
        <p:spPr/>
        <p:txBody>
          <a:bodyPr/>
          <a:lstStyle/>
          <a:p>
            <a:fld id="{0B42B0B5-842A-49EA-A7A3-79E919979D9B}" type="slidenum">
              <a:rPr lang="en-GB" smtClean="0"/>
              <a:pPr/>
              <a:t>9</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AppData folder contains</a:t>
            </a:r>
            <a:r>
              <a:rPr lang="en-GB" baseline="0" dirty="0" smtClean="0"/>
              <a:t> three sub-folders</a:t>
            </a:r>
          </a:p>
          <a:p>
            <a:pPr lvl="1"/>
            <a:r>
              <a:rPr lang="en-GB" baseline="0" dirty="0" smtClean="0"/>
              <a:t>Local	(formerly Local settings)</a:t>
            </a:r>
          </a:p>
          <a:p>
            <a:pPr lvl="1"/>
            <a:r>
              <a:rPr lang="en-GB" baseline="0" dirty="0" smtClean="0"/>
              <a:t>LocalLow </a:t>
            </a:r>
          </a:p>
          <a:p>
            <a:pPr lvl="1"/>
            <a:r>
              <a:rPr lang="en-GB" baseline="0" dirty="0" smtClean="0"/>
              <a:t>Roaming</a:t>
            </a:r>
          </a:p>
          <a:p>
            <a:pPr lvl="1"/>
            <a:endParaRPr lang="en-GB" baseline="0" dirty="0" smtClean="0"/>
          </a:p>
          <a:p>
            <a:pPr lvl="0"/>
            <a:r>
              <a:rPr lang="en-GB" baseline="0" dirty="0" smtClean="0"/>
              <a:t>The Local folder also contains a Microsoft folder which stores Internet cache and History</a:t>
            </a:r>
          </a:p>
          <a:p>
            <a:pPr lvl="0"/>
            <a:endParaRPr lang="en-GB" baseline="0" dirty="0" smtClean="0"/>
          </a:p>
          <a:p>
            <a:pPr lvl="0"/>
            <a:r>
              <a:rPr lang="en-GB" baseline="0" dirty="0" smtClean="0"/>
              <a:t>The cookies folder is synchronised with the profile stored on a domain network (if used) and is not wiped when the temporary internet history is deleted.</a:t>
            </a:r>
          </a:p>
          <a:p>
            <a:pPr lvl="0"/>
            <a:endParaRPr lang="en-GB" baseline="0" dirty="0" smtClean="0"/>
          </a:p>
          <a:p>
            <a:pPr lvl="0"/>
            <a:r>
              <a:rPr lang="en-GB" baseline="0" dirty="0" smtClean="0"/>
              <a:t>The table above contains the new folder locations. Legacy folders have a pointer in them from junctions created within Vista and Win 7. According to MS the pointer feature is used to improve ease of navigation by simplifying the extensive nesting folders and to improve the distinction between application data and user-stored data.</a:t>
            </a:r>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10</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GB" dirty="0" smtClean="0"/>
              <a:t>If we want to restore a deleted file then the OS must store its original location – which drive, which folder, etc.</a:t>
            </a:r>
          </a:p>
          <a:p>
            <a:pPr eaLnBrk="1" hangingPunct="1"/>
            <a:r>
              <a:rPr lang="en-GB" dirty="0" smtClean="0"/>
              <a:t>Deleted files</a:t>
            </a:r>
          </a:p>
          <a:p>
            <a:pPr eaLnBrk="1" hangingPunct="1"/>
            <a:r>
              <a:rPr lang="en-GB" dirty="0" smtClean="0"/>
              <a:t>EnCase reports them as overwritten because the starting cluster is in use by the new file name created in the Recycle bin.</a:t>
            </a:r>
          </a:p>
          <a:p>
            <a:pPr eaLnBrk="1" hangingPunct="1"/>
            <a:endParaRPr lang="en-GB" dirty="0" smtClean="0"/>
          </a:p>
          <a:p>
            <a:pPr eaLnBrk="1" hangingPunct="1"/>
            <a:r>
              <a:rPr lang="en-GB" dirty="0" smtClean="0"/>
              <a:t>Try deleting some files and then looking at them using FTK or EnCase.</a:t>
            </a:r>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13</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When the file is removed from the bin,</a:t>
            </a:r>
            <a:endParaRPr lang="en-GB" dirty="0"/>
          </a:p>
        </p:txBody>
      </p:sp>
      <p:sp>
        <p:nvSpPr>
          <p:cNvPr id="4" name="Slide Number Placeholder 3"/>
          <p:cNvSpPr>
            <a:spLocks noGrp="1"/>
          </p:cNvSpPr>
          <p:nvPr>
            <p:ph type="sldNum" sz="quarter" idx="10"/>
          </p:nvPr>
        </p:nvSpPr>
        <p:spPr/>
        <p:txBody>
          <a:bodyPr/>
          <a:lstStyle/>
          <a:p>
            <a:fld id="{0B42B0B5-842A-49EA-A7A3-79E919979D9B}" type="slidenum">
              <a:rPr lang="en-GB" smtClean="0"/>
              <a:pPr/>
              <a:t>14</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19" name="Footer Placeholder 18"/>
          <p:cNvSpPr>
            <a:spLocks noGrp="1"/>
          </p:cNvSpPr>
          <p:nvPr>
            <p:ph type="ftr" sz="quarter" idx="11"/>
          </p:nvPr>
        </p:nvSpPr>
        <p:spPr/>
        <p:txBody>
          <a:bodyPr/>
          <a:lstStyle/>
          <a:p>
            <a:endParaRPr lang="en-GB" dirty="0"/>
          </a:p>
        </p:txBody>
      </p:sp>
      <p:sp>
        <p:nvSpPr>
          <p:cNvPr id="27" name="Slide Number Placeholder 26"/>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DE1AE7B-6837-4D00-AD94-4381F49B66BB}"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B9F6EEC-85C5-4143-9ADF-8195DA6104CB}" type="datetimeFigureOut">
              <a:rPr lang="en-US" smtClean="0"/>
              <a:pPr/>
              <a:t>2/12/2017</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a:xfrm>
            <a:off x="8077200" y="6356350"/>
            <a:ext cx="609600" cy="365125"/>
          </a:xfrm>
        </p:spPr>
        <p:txBody>
          <a:bodyPr/>
          <a:lstStyle/>
          <a:p>
            <a:fld id="{6DE1AE7B-6837-4D00-AD94-4381F49B66BB}" type="slidenum">
              <a:rPr lang="en-GB" smtClean="0"/>
              <a:pPr/>
              <a:t>‹#›</a:t>
            </a:fld>
            <a:endParaRPr lang="en-GB"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B9F6EEC-85C5-4143-9ADF-8195DA6104CB}" type="datetimeFigureOut">
              <a:rPr lang="en-US" smtClean="0"/>
              <a:pPr/>
              <a:t>2/12/2017</a:t>
            </a:fld>
            <a:endParaRPr lang="en-GB"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GB"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DE1AE7B-6837-4D00-AD94-4381F49B66BB}" type="slidenum">
              <a:rPr lang="en-GB" smtClean="0"/>
              <a:pPr/>
              <a:t>‹#›</a:t>
            </a:fld>
            <a:endParaRPr lang="en-GB"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SCF1467.JPG"/>
          <p:cNvPicPr>
            <a:picLocks noChangeAspect="1"/>
          </p:cNvPicPr>
          <p:nvPr/>
        </p:nvPicPr>
        <p:blipFill>
          <a:blip r:embed="rId2" cstate="print"/>
          <a:stretch>
            <a:fillRect/>
          </a:stretch>
        </p:blipFill>
        <p:spPr>
          <a:xfrm>
            <a:off x="0" y="0"/>
            <a:ext cx="9144000" cy="6858000"/>
          </a:xfrm>
          <a:prstGeom prst="rect">
            <a:avLst/>
          </a:prstGeom>
        </p:spPr>
      </p:pic>
      <p:sp>
        <p:nvSpPr>
          <p:cNvPr id="4" name="Rectangle 2"/>
          <p:cNvSpPr txBox="1">
            <a:spLocks noChangeArrowheads="1"/>
          </p:cNvSpPr>
          <p:nvPr/>
        </p:nvSpPr>
        <p:spPr>
          <a:xfrm>
            <a:off x="899592" y="188640"/>
            <a:ext cx="7772400" cy="14319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1" u="none" strike="noStrike" kern="1200" cap="none" spc="0" normalizeH="0" baseline="0" noProof="0" dirty="0" smtClean="0">
                <a:ln>
                  <a:noFill/>
                </a:ln>
                <a:solidFill>
                  <a:schemeClr val="tx1"/>
                </a:solidFill>
                <a:effectLst/>
                <a:uLnTx/>
                <a:uFillTx/>
                <a:latin typeface="+mj-lt"/>
                <a:ea typeface="+mj-ea"/>
                <a:cs typeface="+mj-cs"/>
              </a:rPr>
              <a:t>Computer Forensics</a:t>
            </a:r>
          </a:p>
        </p:txBody>
      </p:sp>
      <p:sp>
        <p:nvSpPr>
          <p:cNvPr id="5" name="Rectangle 3"/>
          <p:cNvSpPr txBox="1">
            <a:spLocks noChangeArrowheads="1"/>
          </p:cNvSpPr>
          <p:nvPr/>
        </p:nvSpPr>
        <p:spPr>
          <a:xfrm>
            <a:off x="971600" y="5157192"/>
            <a:ext cx="7488237" cy="1571636"/>
          </a:xfrm>
          <a:prstGeom prst="rect">
            <a:avLst/>
          </a:prstGeom>
        </p:spPr>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tint val="75000"/>
                  </a:schemeClr>
                </a:solidFill>
                <a:effectLst/>
                <a:uLnTx/>
                <a:uFillTx/>
                <a:latin typeface="+mn-lt"/>
                <a:ea typeface="+mn-ea"/>
                <a:cs typeface="+mn-cs"/>
              </a:rPr>
              <a:t>Windows Operating System Artifacts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dirty="0">
              <a:solidFill>
                <a:schemeClr val="tx1">
                  <a:tint val="75000"/>
                </a:schemeClr>
              </a:solidFill>
            </a:endParaRPr>
          </a:p>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tint val="75000"/>
                  </a:schemeClr>
                </a:solidFill>
                <a:effectLst/>
                <a:uLnTx/>
                <a:uFillTx/>
                <a:latin typeface="+mn-lt"/>
                <a:ea typeface="+mn-ea"/>
                <a:cs typeface="+mn-cs"/>
              </a:rPr>
              <a:t>Dr Diane Gan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nvGraphicFramePr>
        <p:xfrm>
          <a:off x="357158" y="1428736"/>
          <a:ext cx="8472518" cy="5227320"/>
        </p:xfrm>
        <a:graphic>
          <a:graphicData uri="http://schemas.openxmlformats.org/drawingml/2006/table">
            <a:tbl>
              <a:tblPr firstRow="1" bandRow="1">
                <a:tableStyleId>{5C22544A-7EE6-4342-B048-85BDC9FD1C3A}</a:tableStyleId>
              </a:tblPr>
              <a:tblGrid>
                <a:gridCol w="2985965"/>
                <a:gridCol w="5486553"/>
              </a:tblGrid>
              <a:tr h="370840">
                <a:tc>
                  <a:txBody>
                    <a:bodyPr/>
                    <a:lstStyle/>
                    <a:p>
                      <a:r>
                        <a:rPr lang="en-GB" dirty="0" smtClean="0"/>
                        <a:t>Junction</a:t>
                      </a:r>
                      <a:endParaRPr lang="en-GB" dirty="0"/>
                    </a:p>
                  </a:txBody>
                  <a:tcPr/>
                </a:tc>
                <a:tc>
                  <a:txBody>
                    <a:bodyPr/>
                    <a:lstStyle/>
                    <a:p>
                      <a:r>
                        <a:rPr lang="en-GB" dirty="0" smtClean="0"/>
                        <a:t>Links to this location</a:t>
                      </a:r>
                      <a:endParaRPr lang="en-GB" dirty="0"/>
                    </a:p>
                  </a:txBody>
                  <a:tcPr/>
                </a:tc>
              </a:tr>
              <a:tr h="370840">
                <a:tc>
                  <a:txBody>
                    <a:bodyPr/>
                    <a:lstStyle/>
                    <a:p>
                      <a:r>
                        <a:rPr lang="en-GB" dirty="0" smtClean="0"/>
                        <a:t>&lt;username&gt;\Application</a:t>
                      </a:r>
                      <a:r>
                        <a:rPr lang="en-GB" baseline="0" dirty="0" smtClean="0"/>
                        <a:t>  Data\</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t>
                      </a:r>
                      <a:r>
                        <a:rPr lang="en-GB" sz="1600" dirty="0" smtClean="0"/>
                        <a:t>&lt;username&gt;</a:t>
                      </a:r>
                      <a:r>
                        <a:rPr lang="en-GB" dirty="0" smtClean="0"/>
                        <a:t>\AppData\Roaming</a:t>
                      </a:r>
                    </a:p>
                    <a:p>
                      <a:endParaRPr lang="en-GB"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&lt;username&gt;\Cookies</a:t>
                      </a:r>
                    </a:p>
                    <a:p>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t>
                      </a:r>
                      <a:r>
                        <a:rPr lang="en-GB" sz="1600" dirty="0" smtClean="0"/>
                        <a:t>&lt;username&gt;</a:t>
                      </a:r>
                      <a:r>
                        <a:rPr lang="en-GB" dirty="0" smtClean="0"/>
                        <a:t>\AppData\Roaming\MicroSoft\Windows\Cookies</a:t>
                      </a:r>
                      <a:endParaRPr lang="en-GB"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&lt;username&gt;\Local Settings</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t>
                      </a:r>
                      <a:r>
                        <a:rPr lang="en-GB" sz="1600" dirty="0" smtClean="0"/>
                        <a:t>&lt;username&gt;</a:t>
                      </a:r>
                      <a:r>
                        <a:rPr lang="en-GB" dirty="0" smtClean="0"/>
                        <a:t>\AppData\Local</a:t>
                      </a:r>
                      <a:endParaRPr lang="en-GB"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&lt;</a:t>
                      </a:r>
                      <a:r>
                        <a:rPr lang="en-GB" sz="1400" dirty="0" smtClean="0"/>
                        <a:t>username</a:t>
                      </a:r>
                      <a:r>
                        <a:rPr lang="en-GB" dirty="0" smtClean="0"/>
                        <a:t>&gt;\My Documents</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t>
                      </a:r>
                      <a:r>
                        <a:rPr lang="en-GB" sz="1600" dirty="0" smtClean="0"/>
                        <a:t>&lt;username&gt;</a:t>
                      </a:r>
                      <a:r>
                        <a:rPr lang="en-GB" dirty="0" smtClean="0"/>
                        <a:t>\Documents</a:t>
                      </a:r>
                      <a:endParaRPr lang="en-GB"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&lt;username&gt;\Start Menu</a:t>
                      </a:r>
                    </a:p>
                    <a:p>
                      <a:endParaRPr lang="en-GB" dirty="0"/>
                    </a:p>
                  </a:txBody>
                  <a:tcPr/>
                </a:tc>
                <a:tc>
                  <a:txBody>
                    <a:bodyPr/>
                    <a:lstStyle/>
                    <a:p>
                      <a:r>
                        <a:rPr lang="en-GB" dirty="0" smtClean="0"/>
                        <a:t>\</a:t>
                      </a:r>
                      <a:r>
                        <a:rPr lang="en-GB" sz="1600" dirty="0" smtClean="0"/>
                        <a:t>&lt;username&gt;</a:t>
                      </a:r>
                      <a:r>
                        <a:rPr lang="en-GB" dirty="0" smtClean="0"/>
                        <a:t>\AppData\Roaming\MicroSoft\Windows\Start Menu</a:t>
                      </a:r>
                      <a:endParaRPr lang="en-GB"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&lt;username&gt;\PrintHood</a:t>
                      </a:r>
                    </a:p>
                    <a:p>
                      <a:endParaRPr lang="en-GB" dirty="0"/>
                    </a:p>
                  </a:txBody>
                  <a:tcPr/>
                </a:tc>
                <a:tc>
                  <a:txBody>
                    <a:bodyPr/>
                    <a:lstStyle/>
                    <a:p>
                      <a:r>
                        <a:rPr lang="en-GB" dirty="0" smtClean="0"/>
                        <a:t>\</a:t>
                      </a:r>
                      <a:r>
                        <a:rPr lang="en-GB" sz="1600" dirty="0" smtClean="0"/>
                        <a:t>&lt;username&gt;</a:t>
                      </a:r>
                      <a:r>
                        <a:rPr lang="en-GB" dirty="0" smtClean="0"/>
                        <a:t>\AppData\Roaming\MicroSoft\Windows\Printer Shortcuts</a:t>
                      </a:r>
                      <a:endParaRPr lang="en-GB"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&lt;username&gt;\Recent</a:t>
                      </a:r>
                    </a:p>
                    <a:p>
                      <a:endParaRPr lang="en-GB" dirty="0"/>
                    </a:p>
                  </a:txBody>
                  <a:tcPr/>
                </a:tc>
                <a:tc>
                  <a:txBody>
                    <a:bodyPr/>
                    <a:lstStyle/>
                    <a:p>
                      <a:r>
                        <a:rPr lang="en-GB" dirty="0" smtClean="0"/>
                        <a:t>\</a:t>
                      </a:r>
                      <a:r>
                        <a:rPr lang="en-GB" sz="1600" dirty="0" smtClean="0"/>
                        <a:t>&lt;username&gt;</a:t>
                      </a:r>
                      <a:r>
                        <a:rPr lang="en-GB" dirty="0" smtClean="0"/>
                        <a:t>\AppData\Roaming\MicroSoft\Windows\Recent</a:t>
                      </a:r>
                      <a:endParaRPr lang="en-GB"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&lt;username&gt;\SendTo</a:t>
                      </a:r>
                    </a:p>
                    <a:p>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t>
                      </a:r>
                      <a:r>
                        <a:rPr lang="en-GB" sz="1600" dirty="0" smtClean="0"/>
                        <a:t>&lt;username&gt;</a:t>
                      </a:r>
                      <a:r>
                        <a:rPr lang="en-GB" dirty="0" smtClean="0"/>
                        <a:t>\AppData\Roaming\MicroSoft\Windows\SendTo</a:t>
                      </a:r>
                    </a:p>
                    <a:p>
                      <a:endParaRPr lang="en-GB" dirty="0"/>
                    </a:p>
                  </a:txBody>
                  <a:tcPr/>
                </a:tc>
              </a:tr>
            </a:tbl>
          </a:graphicData>
        </a:graphic>
      </p:graphicFrame>
      <p:sp>
        <p:nvSpPr>
          <p:cNvPr id="5" name="TextBox 4"/>
          <p:cNvSpPr txBox="1"/>
          <p:nvPr/>
        </p:nvSpPr>
        <p:spPr>
          <a:xfrm>
            <a:off x="1071538" y="928670"/>
            <a:ext cx="1357322" cy="369332"/>
          </a:xfrm>
          <a:prstGeom prst="rect">
            <a:avLst/>
          </a:prstGeom>
          <a:noFill/>
        </p:spPr>
        <p:txBody>
          <a:bodyPr wrap="square" rtlCol="0">
            <a:spAutoFit/>
          </a:bodyPr>
          <a:lstStyle/>
          <a:p>
            <a:pPr algn="ctr"/>
            <a:r>
              <a:rPr lang="en-GB" b="1" dirty="0" smtClean="0"/>
              <a:t>XP</a:t>
            </a:r>
            <a:endParaRPr lang="en-GB" b="1" dirty="0"/>
          </a:p>
        </p:txBody>
      </p:sp>
      <p:sp>
        <p:nvSpPr>
          <p:cNvPr id="6" name="TextBox 5"/>
          <p:cNvSpPr txBox="1"/>
          <p:nvPr/>
        </p:nvSpPr>
        <p:spPr>
          <a:xfrm>
            <a:off x="4357686" y="928670"/>
            <a:ext cx="3214710" cy="369332"/>
          </a:xfrm>
          <a:prstGeom prst="rect">
            <a:avLst/>
          </a:prstGeom>
          <a:noFill/>
        </p:spPr>
        <p:txBody>
          <a:bodyPr wrap="square" rtlCol="0">
            <a:spAutoFit/>
          </a:bodyPr>
          <a:lstStyle/>
          <a:p>
            <a:pPr algn="ctr"/>
            <a:r>
              <a:rPr lang="en-GB" b="1" dirty="0" smtClean="0"/>
              <a:t>Vista and Windows 7</a:t>
            </a:r>
            <a:endParaRPr lang="en-GB" b="1" dirty="0"/>
          </a:p>
        </p:txBody>
      </p:sp>
      <p:sp>
        <p:nvSpPr>
          <p:cNvPr id="7" name="TextBox 6"/>
          <p:cNvSpPr txBox="1"/>
          <p:nvPr/>
        </p:nvSpPr>
        <p:spPr>
          <a:xfrm>
            <a:off x="2071670" y="428604"/>
            <a:ext cx="2428892" cy="461665"/>
          </a:xfrm>
          <a:prstGeom prst="rect">
            <a:avLst/>
          </a:prstGeom>
          <a:noFill/>
        </p:spPr>
        <p:txBody>
          <a:bodyPr wrap="square" rtlCol="0">
            <a:spAutoFit/>
          </a:bodyPr>
          <a:lstStyle/>
          <a:p>
            <a:r>
              <a:rPr lang="en-GB" sz="2400" b="1" dirty="0" smtClean="0"/>
              <a:t>Reparse Points</a:t>
            </a:r>
            <a:endParaRPr lang="en-GB" sz="24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928670"/>
            <a:ext cx="8329642" cy="5786478"/>
          </a:xfrm>
        </p:spPr>
        <p:txBody>
          <a:bodyPr/>
          <a:lstStyle/>
          <a:p>
            <a:pPr>
              <a:buNone/>
            </a:pPr>
            <a:r>
              <a:rPr lang="en-GB" dirty="0" smtClean="0"/>
              <a:t>Unchanged user artifacts</a:t>
            </a:r>
          </a:p>
          <a:p>
            <a:r>
              <a:rPr lang="en-GB" dirty="0" smtClean="0"/>
              <a:t>Registry</a:t>
            </a:r>
          </a:p>
          <a:p>
            <a:r>
              <a:rPr lang="en-GB" dirty="0" smtClean="0"/>
              <a:t>Shadow copy</a:t>
            </a:r>
          </a:p>
          <a:p>
            <a:r>
              <a:rPr lang="en-GB" dirty="0" smtClean="0"/>
              <a:t>Folder/file structures</a:t>
            </a:r>
          </a:p>
          <a:p>
            <a:r>
              <a:rPr lang="en-GB" dirty="0" smtClean="0"/>
              <a:t>Link files</a:t>
            </a:r>
          </a:p>
          <a:p>
            <a:r>
              <a:rPr lang="en-GB" dirty="0" smtClean="0"/>
              <a:t>Encrypting File System (EFS)</a:t>
            </a:r>
          </a:p>
          <a:p>
            <a:r>
              <a:rPr lang="en-GB" dirty="0" smtClean="0"/>
              <a:t>Spool files (except for the .SHD file format)</a:t>
            </a:r>
          </a:p>
          <a:p>
            <a:r>
              <a:rPr lang="en-GB" dirty="0" smtClean="0"/>
              <a:t>Alternate data streams (unchanged from Vista)</a:t>
            </a:r>
          </a:p>
          <a:p>
            <a:r>
              <a:rPr lang="en-GB" dirty="0" smtClean="0"/>
              <a:t>$Recycle (between Vista and Win 7) </a:t>
            </a:r>
          </a:p>
          <a:p>
            <a:r>
              <a:rPr lang="en-GB" dirty="0" smtClean="0"/>
              <a:t>Thumbcache (between Vista and Win 7)</a:t>
            </a:r>
          </a:p>
          <a:p>
            <a:endParaRPr lang="en-GB" dirty="0" smtClean="0"/>
          </a:p>
          <a:p>
            <a:endParaRPr lang="en-GB"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0" y="1350942"/>
            <a:ext cx="8936008" cy="5327650"/>
          </a:xfrm>
          <a:prstGeom prst="rect">
            <a:avLst/>
          </a:prstGeom>
        </p:spPr>
        <p:txBody>
          <a:bodyPr>
            <a:normAutofit/>
          </a:bodyPr>
          <a:lstStyle/>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Most deleted files pass through here</a:t>
            </a:r>
          </a:p>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Can restore a file to the original location</a:t>
            </a:r>
          </a:p>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Or delete it</a:t>
            </a:r>
          </a:p>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Can you by-pass the Recycle bin?</a:t>
            </a:r>
          </a:p>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What happens if you do?</a:t>
            </a:r>
          </a:p>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endParaRPr kumimoji="0" lang="en-GB" sz="20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Name of the file in the Recycle bin?</a:t>
            </a:r>
          </a:p>
          <a:p>
            <a:pPr marL="365760" marR="0" lvl="0" indent="-256032" algn="l" defTabSz="914400" rtl="0" eaLnBrk="1" fontAlgn="auto" latinLnBrk="0" hangingPunct="1">
              <a:lnSpc>
                <a:spcPct val="80000"/>
              </a:lnSpc>
              <a:spcBef>
                <a:spcPct val="20000"/>
              </a:spcBef>
              <a:spcAft>
                <a:spcPts val="0"/>
              </a:spcAft>
              <a:buClr>
                <a:schemeClr val="accent3"/>
              </a:buClr>
              <a:buSzPct val="95000"/>
              <a:buFontTx/>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ctr" defTabSz="914400" rtl="0" eaLnBrk="1" fontAlgn="auto" latinLnBrk="0" hangingPunct="1">
              <a:lnSpc>
                <a:spcPct val="80000"/>
              </a:lnSpc>
              <a:spcBef>
                <a:spcPct val="20000"/>
              </a:spcBef>
              <a:spcAft>
                <a:spcPts val="0"/>
              </a:spcAft>
              <a:buClr>
                <a:schemeClr val="accent3"/>
              </a:buClr>
              <a:buSzPct val="95000"/>
              <a:buFontTx/>
              <a:buNone/>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[D] [original drive letter] [index number].[original file extension]</a:t>
            </a:r>
          </a:p>
          <a:p>
            <a:pPr marL="365760" marR="0" lvl="0" indent="-256032" algn="l" defTabSz="914400" rtl="0" eaLnBrk="1" fontAlgn="auto" latinLnBrk="0" hangingPunct="1">
              <a:lnSpc>
                <a:spcPct val="80000"/>
              </a:lnSpc>
              <a:spcBef>
                <a:spcPct val="20000"/>
              </a:spcBef>
              <a:spcAft>
                <a:spcPts val="0"/>
              </a:spcAft>
              <a:buClr>
                <a:schemeClr val="accent3"/>
              </a:buClr>
              <a:buSzPct val="95000"/>
              <a:buFontTx/>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Example – DC1.doc		for the first file in the bin</a:t>
            </a:r>
          </a:p>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Where is the original name?</a:t>
            </a:r>
          </a:p>
          <a:p>
            <a:pPr marL="365760" marR="0" lvl="0" indent="-256032" algn="l" defTabSz="914400" rtl="0" eaLnBrk="1" fontAlgn="auto" latinLnBrk="0" hangingPunct="1">
              <a:lnSpc>
                <a:spcPct val="80000"/>
              </a:lnSpc>
              <a:spcBef>
                <a:spcPct val="20000"/>
              </a:spcBef>
              <a:spcAft>
                <a:spcPts val="0"/>
              </a:spcAft>
              <a:buClr>
                <a:schemeClr val="accent3"/>
              </a:buClr>
              <a:buSzPct val="95000"/>
              <a:buFont typeface="Wingdings 3"/>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In a hidden file 	INFO2	(database file)</a:t>
            </a:r>
          </a:p>
        </p:txBody>
      </p:sp>
      <p:sp>
        <p:nvSpPr>
          <p:cNvPr id="5" name="Rectangle 2"/>
          <p:cNvSpPr txBox="1">
            <a:spLocks noChangeArrowheads="1"/>
          </p:cNvSpPr>
          <p:nvPr/>
        </p:nvSpPr>
        <p:spPr>
          <a:xfrm>
            <a:off x="571472" y="642918"/>
            <a:ext cx="8229600" cy="708024"/>
          </a:xfrm>
          <a:prstGeom prst="rect">
            <a:avLst/>
          </a:prstGeom>
        </p:spPr>
        <p:txBody>
          <a:bodyPr/>
          <a:lstStyle/>
          <a:p>
            <a:pPr lvl="0">
              <a:spcBef>
                <a:spcPct val="0"/>
              </a:spcBef>
              <a:defRPr/>
            </a:pPr>
            <a:r>
              <a:rPr lang="en-GB" sz="3200" dirty="0">
                <a:solidFill>
                  <a:schemeClr val="tx2"/>
                </a:solidFill>
                <a:latin typeface="+mj-lt"/>
                <a:ea typeface="+mj-ea"/>
                <a:cs typeface="+mj-cs"/>
              </a:rPr>
              <a:t>Recycle Bin (Windows XP)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147735" y="1433495"/>
            <a:ext cx="935037" cy="652462"/>
          </a:xfrm>
          <a:prstGeom prst="rect">
            <a:avLst/>
          </a:prstGeom>
          <a:noFill/>
          <a:ln w="9525">
            <a:solidFill>
              <a:schemeClr val="tx2"/>
            </a:solidFill>
            <a:miter lim="800000"/>
            <a:headEnd/>
            <a:tailEnd/>
          </a:ln>
        </p:spPr>
        <p:txBody>
          <a:bodyPr>
            <a:spAutoFit/>
          </a:bodyPr>
          <a:lstStyle/>
          <a:p>
            <a:pPr>
              <a:spcBef>
                <a:spcPct val="50000"/>
              </a:spcBef>
            </a:pPr>
            <a:r>
              <a:rPr lang="en-GB" sz="800" dirty="0"/>
              <a:t>Nksdbn fdgkjdk vcvb uibfn k f akj  Jhcsd</a:t>
            </a:r>
          </a:p>
          <a:p>
            <a:pPr>
              <a:spcBef>
                <a:spcPct val="50000"/>
              </a:spcBef>
            </a:pPr>
            <a:r>
              <a:rPr lang="en-GB" sz="800" dirty="0"/>
              <a:t>Wfoowjfojn  fskf</a:t>
            </a:r>
          </a:p>
        </p:txBody>
      </p:sp>
      <p:sp>
        <p:nvSpPr>
          <p:cNvPr id="5" name="Text Box 3"/>
          <p:cNvSpPr txBox="1">
            <a:spLocks noChangeArrowheads="1"/>
          </p:cNvSpPr>
          <p:nvPr/>
        </p:nvSpPr>
        <p:spPr bwMode="auto">
          <a:xfrm>
            <a:off x="571472" y="857232"/>
            <a:ext cx="2808288" cy="366713"/>
          </a:xfrm>
          <a:prstGeom prst="rect">
            <a:avLst/>
          </a:prstGeom>
          <a:noFill/>
          <a:ln w="9525">
            <a:noFill/>
            <a:miter lim="800000"/>
            <a:headEnd/>
            <a:tailEnd/>
          </a:ln>
        </p:spPr>
        <p:txBody>
          <a:bodyPr>
            <a:spAutoFit/>
          </a:bodyPr>
          <a:lstStyle/>
          <a:p>
            <a:pPr>
              <a:spcBef>
                <a:spcPct val="50000"/>
              </a:spcBef>
            </a:pPr>
            <a:r>
              <a:rPr lang="en-GB" dirty="0"/>
              <a:t>File    c:\Myletter.doc</a:t>
            </a:r>
          </a:p>
        </p:txBody>
      </p:sp>
      <p:sp>
        <p:nvSpPr>
          <p:cNvPr id="6" name="AutoShape 4"/>
          <p:cNvSpPr>
            <a:spLocks noChangeArrowheads="1"/>
          </p:cNvSpPr>
          <p:nvPr/>
        </p:nvSpPr>
        <p:spPr bwMode="auto">
          <a:xfrm>
            <a:off x="1074710" y="2512995"/>
            <a:ext cx="936625" cy="531812"/>
          </a:xfrm>
          <a:prstGeom prst="upArrowCallout">
            <a:avLst>
              <a:gd name="adj1" fmla="val 44030"/>
              <a:gd name="adj2" fmla="val 44030"/>
              <a:gd name="adj3" fmla="val 16667"/>
              <a:gd name="adj4" fmla="val 66667"/>
            </a:avLst>
          </a:prstGeom>
          <a:noFill/>
          <a:ln w="28575">
            <a:solidFill>
              <a:srgbClr val="FF3300"/>
            </a:solidFill>
            <a:miter lim="800000"/>
            <a:headEnd/>
            <a:tailEnd/>
          </a:ln>
        </p:spPr>
        <p:txBody>
          <a:bodyPr>
            <a:spAutoFit/>
          </a:bodyPr>
          <a:lstStyle/>
          <a:p>
            <a:pPr algn="ctr">
              <a:spcBef>
                <a:spcPct val="50000"/>
              </a:spcBef>
            </a:pPr>
            <a:r>
              <a:rPr lang="en-GB" dirty="0"/>
              <a:t>delete</a:t>
            </a:r>
          </a:p>
        </p:txBody>
      </p:sp>
      <p:grpSp>
        <p:nvGrpSpPr>
          <p:cNvPr id="7" name="Group 5"/>
          <p:cNvGrpSpPr>
            <a:grpSpLocks/>
          </p:cNvGrpSpPr>
          <p:nvPr/>
        </p:nvGrpSpPr>
        <p:grpSpPr bwMode="auto">
          <a:xfrm>
            <a:off x="4459260" y="2944795"/>
            <a:ext cx="3240087" cy="1944687"/>
            <a:chOff x="2608" y="1117"/>
            <a:chExt cx="2041" cy="1225"/>
          </a:xfrm>
        </p:grpSpPr>
        <p:sp>
          <p:nvSpPr>
            <p:cNvPr id="8" name="AutoShape 6"/>
            <p:cNvSpPr>
              <a:spLocks noChangeArrowheads="1"/>
            </p:cNvSpPr>
            <p:nvPr/>
          </p:nvSpPr>
          <p:spPr bwMode="auto">
            <a:xfrm>
              <a:off x="2608" y="1117"/>
              <a:ext cx="2041" cy="1225"/>
            </a:xfrm>
            <a:prstGeom prst="flowChartManualOperation">
              <a:avLst/>
            </a:prstGeom>
            <a:solidFill>
              <a:schemeClr val="accent1"/>
            </a:solidFill>
            <a:ln w="9525">
              <a:solidFill>
                <a:schemeClr val="tx1"/>
              </a:solidFill>
              <a:miter lim="800000"/>
              <a:headEnd/>
              <a:tailEnd/>
            </a:ln>
          </p:spPr>
          <p:txBody>
            <a:bodyPr wrap="none" anchor="ctr"/>
            <a:lstStyle/>
            <a:p>
              <a:endParaRPr lang="en-US" dirty="0"/>
            </a:p>
          </p:txBody>
        </p:sp>
        <p:sp>
          <p:nvSpPr>
            <p:cNvPr id="9" name="Text Box 7"/>
            <p:cNvSpPr txBox="1">
              <a:spLocks noChangeArrowheads="1"/>
            </p:cNvSpPr>
            <p:nvPr/>
          </p:nvSpPr>
          <p:spPr bwMode="auto">
            <a:xfrm>
              <a:off x="2925" y="1661"/>
              <a:ext cx="1270" cy="231"/>
            </a:xfrm>
            <a:prstGeom prst="rect">
              <a:avLst/>
            </a:prstGeom>
            <a:noFill/>
            <a:ln w="9525">
              <a:noFill/>
              <a:miter lim="800000"/>
              <a:headEnd/>
              <a:tailEnd/>
            </a:ln>
          </p:spPr>
          <p:txBody>
            <a:bodyPr>
              <a:spAutoFit/>
            </a:bodyPr>
            <a:lstStyle/>
            <a:p>
              <a:pPr algn="ctr">
                <a:spcBef>
                  <a:spcPct val="50000"/>
                </a:spcBef>
              </a:pPr>
              <a:r>
                <a:rPr lang="en-GB" dirty="0">
                  <a:solidFill>
                    <a:schemeClr val="bg1"/>
                  </a:solidFill>
                </a:rPr>
                <a:t>Recycle bin</a:t>
              </a:r>
            </a:p>
          </p:txBody>
        </p:sp>
      </p:grpSp>
      <p:sp>
        <p:nvSpPr>
          <p:cNvPr id="10" name="Text Box 8"/>
          <p:cNvSpPr txBox="1">
            <a:spLocks noChangeArrowheads="1"/>
          </p:cNvSpPr>
          <p:nvPr/>
        </p:nvSpPr>
        <p:spPr bwMode="auto">
          <a:xfrm>
            <a:off x="715935" y="3521057"/>
            <a:ext cx="2016125" cy="1220788"/>
          </a:xfrm>
          <a:prstGeom prst="rect">
            <a:avLst/>
          </a:prstGeom>
          <a:noFill/>
          <a:ln w="28575">
            <a:solidFill>
              <a:srgbClr val="66FF33"/>
            </a:solidFill>
            <a:miter lim="800000"/>
            <a:headEnd/>
            <a:tailEnd/>
          </a:ln>
        </p:spPr>
        <p:txBody>
          <a:bodyPr>
            <a:spAutoFit/>
          </a:bodyPr>
          <a:lstStyle/>
          <a:p>
            <a:pPr algn="ctr">
              <a:spcBef>
                <a:spcPct val="50000"/>
              </a:spcBef>
            </a:pPr>
            <a:r>
              <a:rPr lang="en-GB" dirty="0" smtClean="0"/>
              <a:t>$MFT</a:t>
            </a:r>
            <a:endParaRPr lang="en-GB" dirty="0"/>
          </a:p>
          <a:p>
            <a:pPr algn="r">
              <a:spcBef>
                <a:spcPct val="50000"/>
              </a:spcBef>
            </a:pPr>
            <a:r>
              <a:rPr lang="en-GB" dirty="0"/>
              <a:t>Myletter.doc    </a:t>
            </a:r>
          </a:p>
          <a:p>
            <a:pPr algn="ctr">
              <a:spcBef>
                <a:spcPct val="50000"/>
              </a:spcBef>
            </a:pPr>
            <a:endParaRPr lang="en-GB" dirty="0"/>
          </a:p>
        </p:txBody>
      </p:sp>
      <p:sp>
        <p:nvSpPr>
          <p:cNvPr id="11" name="Text Box 9"/>
          <p:cNvSpPr txBox="1">
            <a:spLocks noChangeArrowheads="1"/>
          </p:cNvSpPr>
          <p:nvPr/>
        </p:nvSpPr>
        <p:spPr bwMode="auto">
          <a:xfrm>
            <a:off x="787372" y="3952857"/>
            <a:ext cx="287338" cy="457200"/>
          </a:xfrm>
          <a:prstGeom prst="rect">
            <a:avLst/>
          </a:prstGeom>
          <a:noFill/>
          <a:ln w="9525">
            <a:noFill/>
            <a:miter lim="800000"/>
            <a:headEnd/>
            <a:tailEnd/>
          </a:ln>
        </p:spPr>
        <p:txBody>
          <a:bodyPr>
            <a:spAutoFit/>
          </a:bodyPr>
          <a:lstStyle/>
          <a:p>
            <a:pPr>
              <a:spcBef>
                <a:spcPct val="50000"/>
              </a:spcBef>
            </a:pPr>
            <a:r>
              <a:rPr lang="en-GB" sz="2400" dirty="0">
                <a:solidFill>
                  <a:srgbClr val="FF3300"/>
                </a:solidFill>
              </a:rPr>
              <a:t>X</a:t>
            </a:r>
          </a:p>
        </p:txBody>
      </p:sp>
      <p:sp>
        <p:nvSpPr>
          <p:cNvPr id="12" name="Text Box 10"/>
          <p:cNvSpPr txBox="1">
            <a:spLocks noChangeArrowheads="1"/>
          </p:cNvSpPr>
          <p:nvPr/>
        </p:nvSpPr>
        <p:spPr bwMode="auto">
          <a:xfrm>
            <a:off x="282547" y="5249845"/>
            <a:ext cx="4001421" cy="1220787"/>
          </a:xfrm>
          <a:prstGeom prst="rect">
            <a:avLst/>
          </a:prstGeom>
          <a:noFill/>
          <a:ln w="28575">
            <a:solidFill>
              <a:srgbClr val="66FF33"/>
            </a:solidFill>
            <a:miter lim="800000"/>
            <a:headEnd/>
            <a:tailEnd/>
          </a:ln>
        </p:spPr>
        <p:txBody>
          <a:bodyPr wrap="square">
            <a:spAutoFit/>
          </a:bodyPr>
          <a:lstStyle/>
          <a:p>
            <a:pPr algn="ctr">
              <a:spcBef>
                <a:spcPct val="50000"/>
              </a:spcBef>
            </a:pPr>
            <a:r>
              <a:rPr lang="en-GB" dirty="0"/>
              <a:t>INFO2</a:t>
            </a:r>
          </a:p>
          <a:p>
            <a:pPr>
              <a:spcBef>
                <a:spcPct val="50000"/>
              </a:spcBef>
            </a:pPr>
            <a:r>
              <a:rPr lang="en-GB" dirty="0" smtClean="0"/>
              <a:t>IN=1      </a:t>
            </a:r>
            <a:r>
              <a:rPr lang="en-GB" dirty="0"/>
              <a:t>c:\Myletter.doc  </a:t>
            </a:r>
            <a:r>
              <a:rPr lang="en-GB" dirty="0" smtClean="0"/>
              <a:t>     date </a:t>
            </a:r>
            <a:r>
              <a:rPr lang="en-GB" dirty="0"/>
              <a:t>+ time</a:t>
            </a:r>
          </a:p>
          <a:p>
            <a:pPr>
              <a:spcBef>
                <a:spcPct val="50000"/>
              </a:spcBef>
            </a:pPr>
            <a:endParaRPr lang="en-GB" dirty="0"/>
          </a:p>
        </p:txBody>
      </p:sp>
      <p:sp>
        <p:nvSpPr>
          <p:cNvPr id="13" name="Text Box 11"/>
          <p:cNvSpPr txBox="1">
            <a:spLocks noChangeArrowheads="1"/>
          </p:cNvSpPr>
          <p:nvPr/>
        </p:nvSpPr>
        <p:spPr bwMode="auto">
          <a:xfrm>
            <a:off x="4819622" y="3089257"/>
            <a:ext cx="1223963" cy="400110"/>
          </a:xfrm>
          <a:prstGeom prst="rect">
            <a:avLst/>
          </a:prstGeom>
          <a:noFill/>
          <a:ln w="9525">
            <a:noFill/>
            <a:miter lim="800000"/>
            <a:headEnd/>
            <a:tailEnd/>
          </a:ln>
        </p:spPr>
        <p:txBody>
          <a:bodyPr>
            <a:spAutoFit/>
          </a:bodyPr>
          <a:lstStyle/>
          <a:p>
            <a:pPr>
              <a:spcBef>
                <a:spcPct val="50000"/>
              </a:spcBef>
            </a:pPr>
            <a:r>
              <a:rPr lang="en-GB" sz="2000" dirty="0">
                <a:solidFill>
                  <a:schemeClr val="bg1"/>
                </a:solidFill>
              </a:rPr>
              <a:t>DC1.doc</a:t>
            </a:r>
          </a:p>
        </p:txBody>
      </p:sp>
      <p:sp>
        <p:nvSpPr>
          <p:cNvPr id="14" name="Line 12"/>
          <p:cNvSpPr>
            <a:spLocks noChangeShapeType="1"/>
          </p:cNvSpPr>
          <p:nvPr/>
        </p:nvSpPr>
        <p:spPr bwMode="auto">
          <a:xfrm flipH="1">
            <a:off x="2516160" y="3449620"/>
            <a:ext cx="2447925" cy="2303462"/>
          </a:xfrm>
          <a:prstGeom prst="line">
            <a:avLst/>
          </a:prstGeom>
          <a:noFill/>
          <a:ln w="28575">
            <a:solidFill>
              <a:srgbClr val="FF3399"/>
            </a:solidFill>
            <a:round/>
            <a:headEnd type="triangle" w="med" len="med"/>
            <a:tailEnd type="triangle" w="med" len="med"/>
          </a:ln>
        </p:spPr>
        <p:txBody>
          <a:bodyPr/>
          <a:lstStyle/>
          <a:p>
            <a:endParaRPr lang="en-GB" dirty="0"/>
          </a:p>
        </p:txBody>
      </p:sp>
      <p:sp>
        <p:nvSpPr>
          <p:cNvPr id="15" name="Text Box 13"/>
          <p:cNvSpPr txBox="1">
            <a:spLocks noChangeArrowheads="1"/>
          </p:cNvSpPr>
          <p:nvPr/>
        </p:nvSpPr>
        <p:spPr bwMode="auto">
          <a:xfrm>
            <a:off x="5035522" y="5321282"/>
            <a:ext cx="3816350" cy="1192213"/>
          </a:xfrm>
          <a:prstGeom prst="rect">
            <a:avLst/>
          </a:prstGeom>
          <a:noFill/>
          <a:ln w="9525">
            <a:noFill/>
            <a:miter lim="800000"/>
            <a:headEnd/>
            <a:tailEnd/>
          </a:ln>
        </p:spPr>
        <p:txBody>
          <a:bodyPr>
            <a:spAutoFit/>
          </a:bodyPr>
          <a:lstStyle/>
          <a:p>
            <a:pPr>
              <a:spcBef>
                <a:spcPct val="50000"/>
              </a:spcBef>
            </a:pPr>
            <a:r>
              <a:rPr lang="en-GB" dirty="0"/>
              <a:t>Date and time of deletion</a:t>
            </a:r>
          </a:p>
          <a:p>
            <a:pPr>
              <a:spcBef>
                <a:spcPct val="50000"/>
              </a:spcBef>
            </a:pPr>
            <a:r>
              <a:rPr lang="en-GB" dirty="0"/>
              <a:t>Index number (IN)</a:t>
            </a:r>
          </a:p>
          <a:p>
            <a:pPr>
              <a:spcBef>
                <a:spcPct val="50000"/>
              </a:spcBef>
            </a:pPr>
            <a:r>
              <a:rPr lang="en-GB" dirty="0"/>
              <a:t>File marked as over-written – why?</a:t>
            </a:r>
          </a:p>
        </p:txBody>
      </p:sp>
      <p:sp>
        <p:nvSpPr>
          <p:cNvPr id="16" name="Text Box 14"/>
          <p:cNvSpPr txBox="1">
            <a:spLocks noChangeArrowheads="1"/>
          </p:cNvSpPr>
          <p:nvPr/>
        </p:nvSpPr>
        <p:spPr bwMode="auto">
          <a:xfrm>
            <a:off x="3643306" y="928670"/>
            <a:ext cx="5214942" cy="369332"/>
          </a:xfrm>
          <a:prstGeom prst="rect">
            <a:avLst/>
          </a:prstGeom>
          <a:noFill/>
          <a:ln w="9525">
            <a:noFill/>
            <a:miter lim="800000"/>
            <a:headEnd/>
            <a:tailEnd/>
          </a:ln>
        </p:spPr>
        <p:txBody>
          <a:bodyPr wrap="square">
            <a:spAutoFit/>
          </a:bodyPr>
          <a:lstStyle/>
          <a:p>
            <a:pPr>
              <a:spcBef>
                <a:spcPct val="50000"/>
              </a:spcBef>
            </a:pPr>
            <a:r>
              <a:rPr lang="en-GB" dirty="0"/>
              <a:t>If we restore the file </a:t>
            </a:r>
            <a:r>
              <a:rPr lang="en-GB" dirty="0" smtClean="0"/>
              <a:t>the </a:t>
            </a:r>
            <a:r>
              <a:rPr lang="en-GB" dirty="0"/>
              <a:t>INFO2 entry is not deleted</a:t>
            </a:r>
          </a:p>
        </p:txBody>
      </p:sp>
      <p:sp>
        <p:nvSpPr>
          <p:cNvPr id="17" name="Freeform 15"/>
          <p:cNvSpPr>
            <a:spLocks/>
          </p:cNvSpPr>
          <p:nvPr/>
        </p:nvSpPr>
        <p:spPr bwMode="auto">
          <a:xfrm>
            <a:off x="139672" y="1720832"/>
            <a:ext cx="935038" cy="2447925"/>
          </a:xfrm>
          <a:custGeom>
            <a:avLst/>
            <a:gdLst>
              <a:gd name="T0" fmla="*/ 2147483647 w 589"/>
              <a:gd name="T1" fmla="*/ 0 h 1542"/>
              <a:gd name="T2" fmla="*/ 2147483647 w 589"/>
              <a:gd name="T3" fmla="*/ 2147483647 h 1542"/>
              <a:gd name="T4" fmla="*/ 2147483647 w 589"/>
              <a:gd name="T5" fmla="*/ 2147483647 h 1542"/>
              <a:gd name="T6" fmla="*/ 0 60000 65536"/>
              <a:gd name="T7" fmla="*/ 0 60000 65536"/>
              <a:gd name="T8" fmla="*/ 0 60000 65536"/>
              <a:gd name="T9" fmla="*/ 0 w 589"/>
              <a:gd name="T10" fmla="*/ 0 h 1542"/>
              <a:gd name="T11" fmla="*/ 589 w 589"/>
              <a:gd name="T12" fmla="*/ 1542 h 1542"/>
            </a:gdLst>
            <a:ahLst/>
            <a:cxnLst>
              <a:cxn ang="T6">
                <a:pos x="T0" y="T1"/>
              </a:cxn>
              <a:cxn ang="T7">
                <a:pos x="T2" y="T3"/>
              </a:cxn>
              <a:cxn ang="T8">
                <a:pos x="T4" y="T5"/>
              </a:cxn>
            </a:cxnLst>
            <a:rect l="T9" t="T10" r="T11" b="T12"/>
            <a:pathLst>
              <a:path w="589" h="1542">
                <a:moveTo>
                  <a:pt x="589" y="0"/>
                </a:moveTo>
                <a:cubicBezTo>
                  <a:pt x="339" y="189"/>
                  <a:pt x="90" y="378"/>
                  <a:pt x="45" y="635"/>
                </a:cubicBezTo>
                <a:cubicBezTo>
                  <a:pt x="0" y="892"/>
                  <a:pt x="272" y="1391"/>
                  <a:pt x="317" y="1542"/>
                </a:cubicBezTo>
              </a:path>
            </a:pathLst>
          </a:custGeom>
          <a:noFill/>
          <a:ln w="28575" cmpd="sng">
            <a:solidFill>
              <a:srgbClr val="66FF33"/>
            </a:solidFill>
            <a:round/>
            <a:headEnd type="none" w="med" len="med"/>
            <a:tailEnd type="triangle" w="med" len="med"/>
          </a:ln>
        </p:spPr>
        <p:txBody>
          <a:bodyPr/>
          <a:lstStyle/>
          <a:p>
            <a:endParaRPr lang="en-GB" dirty="0"/>
          </a:p>
        </p:txBody>
      </p:sp>
      <p:sp>
        <p:nvSpPr>
          <p:cNvPr id="18" name="Text Box 16"/>
          <p:cNvSpPr txBox="1">
            <a:spLocks noChangeArrowheads="1"/>
          </p:cNvSpPr>
          <p:nvPr/>
        </p:nvSpPr>
        <p:spPr bwMode="auto">
          <a:xfrm>
            <a:off x="7627910" y="1649395"/>
            <a:ext cx="1150937" cy="915987"/>
          </a:xfrm>
          <a:prstGeom prst="rect">
            <a:avLst/>
          </a:prstGeom>
          <a:noFill/>
          <a:ln w="9525">
            <a:noFill/>
            <a:miter lim="800000"/>
            <a:headEnd/>
            <a:tailEnd/>
          </a:ln>
        </p:spPr>
        <p:txBody>
          <a:bodyPr>
            <a:spAutoFit/>
          </a:bodyPr>
          <a:lstStyle/>
          <a:p>
            <a:pPr>
              <a:spcBef>
                <a:spcPct val="50000"/>
              </a:spcBef>
            </a:pPr>
            <a:r>
              <a:rPr lang="en-GB" dirty="0"/>
              <a:t>XP starts its index at 1</a:t>
            </a:r>
          </a:p>
        </p:txBody>
      </p:sp>
      <p:sp>
        <p:nvSpPr>
          <p:cNvPr id="19" name="Rectangle 18"/>
          <p:cNvSpPr/>
          <p:nvPr/>
        </p:nvSpPr>
        <p:spPr>
          <a:xfrm>
            <a:off x="1979712" y="260648"/>
            <a:ext cx="2178673" cy="523220"/>
          </a:xfrm>
          <a:prstGeom prst="rect">
            <a:avLst/>
          </a:prstGeom>
        </p:spPr>
        <p:txBody>
          <a:bodyPr wrap="none">
            <a:spAutoFit/>
          </a:bodyPr>
          <a:lstStyle/>
          <a:p>
            <a:r>
              <a:rPr lang="en-GB" sz="2800" dirty="0" smtClean="0"/>
              <a:t>Windows XP</a:t>
            </a:r>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grpId="1" nodeType="clickEffect">
                                  <p:stCondLst>
                                    <p:cond delay="0"/>
                                  </p:stCondLst>
                                  <p:childTnLst>
                                    <p:animMotion origin="layout" path="M -2.77778E-7 0.01064 L 0.48438 0.01551 " pathEditMode="relative" rAng="0" ptsTypes="AA">
                                      <p:cBhvr>
                                        <p:cTn id="13" dur="2000" fill="hold"/>
                                        <p:tgtEl>
                                          <p:spTgt spid="4"/>
                                        </p:tgtEl>
                                        <p:attrNameLst>
                                          <p:attrName>ppt_x</p:attrName>
                                          <p:attrName>ppt_y</p:attrName>
                                        </p:attrNameLst>
                                      </p:cBhvr>
                                      <p:rCtr x="242" y="2"/>
                                    </p:animMotion>
                                  </p:childTnLst>
                                </p:cTn>
                              </p:par>
                            </p:childTnLst>
                          </p:cTn>
                        </p:par>
                        <p:par>
                          <p:cTn id="14" fill="hold">
                            <p:stCondLst>
                              <p:cond delay="2000"/>
                            </p:stCondLst>
                            <p:childTnLst>
                              <p:par>
                                <p:cTn id="15" presetID="42" presetClass="path" presetSubtype="0" accel="50000" decel="50000" fill="hold" grpId="0" nodeType="afterEffect">
                                  <p:stCondLst>
                                    <p:cond delay="0"/>
                                  </p:stCondLst>
                                  <p:childTnLst>
                                    <p:animMotion origin="layout" path="M 0.48438 0.01551 L 0.48438 0.34884 " pathEditMode="relative" rAng="0" ptsTypes="AA">
                                      <p:cBhvr>
                                        <p:cTn id="16" dur="2000" fill="hold"/>
                                        <p:tgtEl>
                                          <p:spTgt spid="4"/>
                                        </p:tgtEl>
                                        <p:attrNameLst>
                                          <p:attrName>ppt_x</p:attrName>
                                          <p:attrName>ppt_y</p:attrName>
                                        </p:attrNameLst>
                                      </p:cBhvr>
                                      <p:rCtr x="0" y="167"/>
                                    </p:animMotion>
                                  </p:childTnLst>
                                </p:cTn>
                              </p:par>
                            </p:childTnLst>
                          </p:cTn>
                        </p:par>
                        <p:par>
                          <p:cTn id="17" fill="hold">
                            <p:stCondLst>
                              <p:cond delay="4000"/>
                            </p:stCondLst>
                            <p:childTnLst>
                              <p:par>
                                <p:cTn id="18" presetID="1" presetClass="exit"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par>
                          <p:cTn id="20" fill="hold">
                            <p:stCondLst>
                              <p:cond delay="4000"/>
                            </p:stCondLst>
                            <p:childTnLst>
                              <p:par>
                                <p:cTn id="21" presetID="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11" grpId="0"/>
      <p:bldP spid="12" grpId="0" animBg="1"/>
      <p:bldP spid="13" grpId="0"/>
      <p:bldP spid="14" grpId="0" animBg="1"/>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23528" y="764704"/>
            <a:ext cx="8352160" cy="5759921"/>
          </a:xfrm>
          <a:prstGeom prst="rect">
            <a:avLst/>
          </a:prstGeom>
        </p:spPr>
        <p:txBody>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Tx/>
              <a:buNone/>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Emptying the bin (Windows XP)</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MFT entries are marked – available</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INFO2 records</a:t>
            </a:r>
          </a:p>
          <a:p>
            <a:pPr marL="731520" lvl="1" indent="-274320">
              <a:spcBef>
                <a:spcPct val="20000"/>
              </a:spcBef>
              <a:buClr>
                <a:schemeClr val="accent3"/>
              </a:buClr>
              <a:buSzPct val="95000"/>
              <a:buFont typeface="Wingdings 2"/>
              <a:buChar cha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Drive letter of the path is removed</a:t>
            </a:r>
          </a:p>
          <a:p>
            <a:pPr marL="731520" lvl="1" indent="-274320">
              <a:spcBef>
                <a:spcPct val="20000"/>
              </a:spcBef>
              <a:buClr>
                <a:schemeClr val="accent3"/>
              </a:buClr>
              <a:buSzPct val="95000"/>
              <a:buFont typeface="Wingdings 2"/>
              <a:buChar cha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Reset to 20 byte</a:t>
            </a:r>
            <a:r>
              <a:rPr kumimoji="0" lang="en-GB" sz="2600" b="0" i="0" u="none" strike="noStrike" kern="1200" cap="none" spc="0" normalizeH="0" noProof="0" dirty="0" smtClean="0">
                <a:ln>
                  <a:noFill/>
                </a:ln>
                <a:solidFill>
                  <a:schemeClr val="tx1"/>
                </a:solidFill>
                <a:effectLst/>
                <a:uLnTx/>
                <a:uFillTx/>
                <a:latin typeface="+mn-lt"/>
                <a:ea typeface="+mn-ea"/>
                <a:cs typeface="+mn-cs"/>
              </a:rPr>
              <a:t> header</a:t>
            </a:r>
          </a:p>
          <a:p>
            <a:pPr marL="731520" lvl="1" indent="-274320">
              <a:spcBef>
                <a:spcPct val="20000"/>
              </a:spcBef>
              <a:buClr>
                <a:schemeClr val="accent3"/>
              </a:buClr>
              <a:buSzPct val="95000"/>
              <a:buFont typeface="Wingdings 2"/>
              <a:buChar char=""/>
            </a:pPr>
            <a:r>
              <a:rPr lang="en-GB" sz="2600" baseline="0" dirty="0" smtClean="0"/>
              <a:t>Entries</a:t>
            </a:r>
            <a:r>
              <a:rPr lang="en-GB" sz="2600" dirty="0" smtClean="0"/>
              <a:t> are 800 bytes</a:t>
            </a: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Still see INFO2 records in file slack</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Tx/>
              <a:buNone/>
              <a:tabLst/>
              <a:defRPr/>
            </a:pP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Tx/>
              <a:buNone/>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User restores file</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Record created in MFT – original location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Recycle bin entry is marked as deleted</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In INFO2 – first char becomes 00h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61925" y="500042"/>
            <a:ext cx="8982075" cy="6069013"/>
            <a:chOff x="102" y="436"/>
            <a:chExt cx="5658" cy="3823"/>
          </a:xfrm>
        </p:grpSpPr>
        <p:pic>
          <p:nvPicPr>
            <p:cNvPr id="5" name="Picture 3"/>
            <p:cNvPicPr>
              <a:picLocks noChangeAspect="1" noChangeArrowheads="1"/>
            </p:cNvPicPr>
            <p:nvPr/>
          </p:nvPicPr>
          <p:blipFill>
            <a:blip r:embed="rId3" cstate="print"/>
            <a:srcRect/>
            <a:stretch>
              <a:fillRect/>
            </a:stretch>
          </p:blipFill>
          <p:spPr bwMode="auto">
            <a:xfrm>
              <a:off x="102" y="572"/>
              <a:ext cx="5658" cy="3270"/>
            </a:xfrm>
            <a:prstGeom prst="rect">
              <a:avLst/>
            </a:prstGeom>
            <a:noFill/>
            <a:ln w="9525">
              <a:noFill/>
              <a:miter lim="800000"/>
              <a:headEnd/>
              <a:tailEnd/>
            </a:ln>
          </p:spPr>
        </p:pic>
        <p:sp>
          <p:nvSpPr>
            <p:cNvPr id="6" name="Text Box 4"/>
            <p:cNvSpPr txBox="1">
              <a:spLocks noChangeArrowheads="1"/>
            </p:cNvSpPr>
            <p:nvPr/>
          </p:nvSpPr>
          <p:spPr bwMode="auto">
            <a:xfrm>
              <a:off x="1066" y="3929"/>
              <a:ext cx="1724" cy="330"/>
            </a:xfrm>
            <a:prstGeom prst="rect">
              <a:avLst/>
            </a:prstGeom>
            <a:noFill/>
            <a:ln w="9525">
              <a:noFill/>
              <a:miter lim="800000"/>
              <a:headEnd/>
              <a:tailEnd/>
            </a:ln>
          </p:spPr>
          <p:txBody>
            <a:bodyPr>
              <a:spAutoFit/>
            </a:bodyPr>
            <a:lstStyle/>
            <a:p>
              <a:pPr>
                <a:spcBef>
                  <a:spcPct val="50000"/>
                </a:spcBef>
              </a:pPr>
              <a:r>
                <a:rPr lang="en-GB" sz="2800" dirty="0"/>
                <a:t>INFO2</a:t>
              </a:r>
            </a:p>
          </p:txBody>
        </p:sp>
        <p:sp>
          <p:nvSpPr>
            <p:cNvPr id="7" name="Line 5"/>
            <p:cNvSpPr>
              <a:spLocks noChangeShapeType="1"/>
            </p:cNvSpPr>
            <p:nvPr/>
          </p:nvSpPr>
          <p:spPr bwMode="auto">
            <a:xfrm flipH="1">
              <a:off x="3878" y="436"/>
              <a:ext cx="181" cy="725"/>
            </a:xfrm>
            <a:prstGeom prst="line">
              <a:avLst/>
            </a:prstGeom>
            <a:noFill/>
            <a:ln w="28575">
              <a:solidFill>
                <a:srgbClr val="FF3399"/>
              </a:solidFill>
              <a:round/>
              <a:headEnd/>
              <a:tailEnd type="triangle" w="med" len="med"/>
            </a:ln>
          </p:spPr>
          <p:txBody>
            <a:bodyPr/>
            <a:lstStyle/>
            <a:p>
              <a:endParaRPr lang="en-GB" dirty="0"/>
            </a:p>
          </p:txBody>
        </p:sp>
        <p:sp>
          <p:nvSpPr>
            <p:cNvPr id="8" name="Line 6"/>
            <p:cNvSpPr>
              <a:spLocks noChangeShapeType="1"/>
            </p:cNvSpPr>
            <p:nvPr/>
          </p:nvSpPr>
          <p:spPr bwMode="auto">
            <a:xfrm flipH="1">
              <a:off x="4649" y="436"/>
              <a:ext cx="181" cy="725"/>
            </a:xfrm>
            <a:prstGeom prst="line">
              <a:avLst/>
            </a:prstGeom>
            <a:noFill/>
            <a:ln w="28575">
              <a:solidFill>
                <a:srgbClr val="FF3399"/>
              </a:solidFill>
              <a:round/>
              <a:headEnd/>
              <a:tailEnd type="triangle" w="med" len="med"/>
            </a:ln>
          </p:spPr>
          <p:txBody>
            <a:bodyPr/>
            <a:lstStyle/>
            <a:p>
              <a:endParaRPr lang="en-GB" dirty="0"/>
            </a:p>
          </p:txBody>
        </p:sp>
        <p:sp>
          <p:nvSpPr>
            <p:cNvPr id="9" name="Line 7"/>
            <p:cNvSpPr>
              <a:spLocks noChangeShapeType="1"/>
            </p:cNvSpPr>
            <p:nvPr/>
          </p:nvSpPr>
          <p:spPr bwMode="auto">
            <a:xfrm flipH="1">
              <a:off x="3334" y="436"/>
              <a:ext cx="181" cy="725"/>
            </a:xfrm>
            <a:prstGeom prst="line">
              <a:avLst/>
            </a:prstGeom>
            <a:noFill/>
            <a:ln w="28575">
              <a:solidFill>
                <a:srgbClr val="FF3399"/>
              </a:solidFill>
              <a:round/>
              <a:headEnd/>
              <a:tailEnd type="triangle" w="med" len="med"/>
            </a:ln>
          </p:spPr>
          <p:txBody>
            <a:bodyPr/>
            <a:lstStyle/>
            <a:p>
              <a:endParaRPr lang="en-GB" dirty="0"/>
            </a:p>
          </p:txBody>
        </p:sp>
      </p:grpSp>
      <p:sp>
        <p:nvSpPr>
          <p:cNvPr id="10" name="Line 8"/>
          <p:cNvSpPr>
            <a:spLocks noChangeShapeType="1"/>
          </p:cNvSpPr>
          <p:nvPr/>
        </p:nvSpPr>
        <p:spPr bwMode="auto">
          <a:xfrm>
            <a:off x="3929058" y="2786058"/>
            <a:ext cx="288925" cy="720725"/>
          </a:xfrm>
          <a:prstGeom prst="line">
            <a:avLst/>
          </a:prstGeom>
          <a:noFill/>
          <a:ln w="28575">
            <a:solidFill>
              <a:srgbClr val="FF3399"/>
            </a:solidFill>
            <a:round/>
            <a:headEnd type="triangle" w="med" len="med"/>
            <a:tailEnd/>
          </a:ln>
        </p:spPr>
        <p:txBody>
          <a:bodyPr/>
          <a:lstStyle/>
          <a:p>
            <a:endParaRPr lang="en-GB" dirty="0"/>
          </a:p>
        </p:txBody>
      </p:sp>
      <p:sp>
        <p:nvSpPr>
          <p:cNvPr id="11" name="Text Box 9"/>
          <p:cNvSpPr txBox="1">
            <a:spLocks noChangeArrowheads="1"/>
          </p:cNvSpPr>
          <p:nvPr/>
        </p:nvSpPr>
        <p:spPr bwMode="auto">
          <a:xfrm>
            <a:off x="4140200" y="3379767"/>
            <a:ext cx="720725" cy="366712"/>
          </a:xfrm>
          <a:prstGeom prst="rect">
            <a:avLst/>
          </a:prstGeom>
          <a:noFill/>
          <a:ln w="9525">
            <a:noFill/>
            <a:miter lim="800000"/>
            <a:headEnd/>
            <a:tailEnd/>
          </a:ln>
        </p:spPr>
        <p:txBody>
          <a:bodyPr>
            <a:spAutoFit/>
          </a:bodyPr>
          <a:lstStyle/>
          <a:p>
            <a:pPr>
              <a:spcBef>
                <a:spcPct val="50000"/>
              </a:spcBef>
            </a:pPr>
            <a:r>
              <a:rPr lang="en-GB" dirty="0">
                <a:solidFill>
                  <a:srgbClr val="FF3399"/>
                </a:solidFill>
              </a:rPr>
              <a:t>SID</a:t>
            </a:r>
          </a:p>
        </p:txBody>
      </p:sp>
      <p:sp>
        <p:nvSpPr>
          <p:cNvPr id="12" name="Line 8"/>
          <p:cNvSpPr>
            <a:spLocks noChangeShapeType="1"/>
          </p:cNvSpPr>
          <p:nvPr/>
        </p:nvSpPr>
        <p:spPr bwMode="auto">
          <a:xfrm>
            <a:off x="2428860" y="3500438"/>
            <a:ext cx="1714512" cy="71438"/>
          </a:xfrm>
          <a:prstGeom prst="line">
            <a:avLst/>
          </a:prstGeom>
          <a:noFill/>
          <a:ln w="28575">
            <a:solidFill>
              <a:srgbClr val="FF3399"/>
            </a:solidFill>
            <a:round/>
            <a:headEnd type="triangle" w="med" len="med"/>
            <a:tailEnd/>
          </a:ln>
        </p:spPr>
        <p:txBody>
          <a:bodyPr/>
          <a:lstStyle/>
          <a:p>
            <a:endParaRPr lang="en-GB" dirty="0"/>
          </a:p>
        </p:txBody>
      </p:sp>
      <p:sp>
        <p:nvSpPr>
          <p:cNvPr id="13" name="Oval 12"/>
          <p:cNvSpPr/>
          <p:nvPr/>
        </p:nvSpPr>
        <p:spPr>
          <a:xfrm>
            <a:off x="285720" y="4500570"/>
            <a:ext cx="6643734" cy="571504"/>
          </a:xfrm>
          <a:prstGeom prst="ellipse">
            <a:avLst/>
          </a:prstGeom>
          <a:noFill/>
          <a:ln>
            <a:solidFill>
              <a:srgbClr val="FB37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1520" y="692696"/>
            <a:ext cx="8892480" cy="6022451"/>
          </a:xfrm>
          <a:prstGeom prst="rect">
            <a:avLst/>
          </a:prstGeom>
        </p:spPr>
        <p:txBody>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Tx/>
              <a:buNone/>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Owner of files in Recycle Bin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Win NT/2K/XP/2003 – added the users SID</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Is this useful to our investigation?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Check the last modification to the INFO2 file</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What does this tell us?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lang="en-GB" sz="2800" dirty="0" smtClean="0"/>
              <a:t>Vista recycle bin – no INFO2 file</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lang="en-GB" sz="2800" dirty="0" smtClean="0"/>
              <a:t>Recycle bin &gt; $Recycle.bin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lang="en-GB" sz="2800" dirty="0" smtClean="0"/>
              <a:t>A user associated with a SID</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lang="en-GB" sz="2800" dirty="0" smtClean="0"/>
              <a:t>Can manually resolve using Security Accounts Manager (SAM)</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642918"/>
            <a:ext cx="8229600" cy="653210"/>
          </a:xfrm>
        </p:spPr>
        <p:txBody>
          <a:bodyPr>
            <a:normAutofit/>
          </a:bodyPr>
          <a:lstStyle/>
          <a:p>
            <a:pPr lvl="0"/>
            <a:r>
              <a:rPr lang="en-GB" sz="3600" dirty="0" smtClean="0"/>
              <a:t>$Recycle.Bin (Windows 7)</a:t>
            </a:r>
            <a:endParaRPr lang="en-GB" sz="3600" dirty="0"/>
          </a:p>
        </p:txBody>
      </p:sp>
      <p:sp>
        <p:nvSpPr>
          <p:cNvPr id="3" name="Content Placeholder 2"/>
          <p:cNvSpPr>
            <a:spLocks noGrp="1"/>
          </p:cNvSpPr>
          <p:nvPr>
            <p:ph idx="1"/>
          </p:nvPr>
        </p:nvSpPr>
        <p:spPr>
          <a:xfrm>
            <a:off x="357158" y="1428736"/>
            <a:ext cx="8329642" cy="5143536"/>
          </a:xfrm>
        </p:spPr>
        <p:txBody>
          <a:bodyPr>
            <a:normAutofit/>
          </a:bodyPr>
          <a:lstStyle/>
          <a:p>
            <a:r>
              <a:rPr lang="en-GB" dirty="0" smtClean="0"/>
              <a:t>INFO2 file - replaced by file pairs - $R and $I</a:t>
            </a:r>
          </a:p>
          <a:p>
            <a:r>
              <a:rPr lang="en-GB" dirty="0" smtClean="0"/>
              <a:t>Track the recycled files</a:t>
            </a:r>
          </a:p>
          <a:p>
            <a:r>
              <a:rPr lang="en-GB" dirty="0" smtClean="0"/>
              <a:t>$I administrative file – has a random name after $I – e.g. $ILAIZL.gif </a:t>
            </a:r>
          </a:p>
          <a:p>
            <a:pPr lvl="1"/>
            <a:r>
              <a:rPr lang="en-GB" dirty="0" smtClean="0"/>
              <a:t>keeps the original extension</a:t>
            </a:r>
          </a:p>
          <a:p>
            <a:pPr lvl="1"/>
            <a:r>
              <a:rPr lang="en-GB" dirty="0" smtClean="0"/>
              <a:t>Tracks original path and file name in Unicode</a:t>
            </a:r>
          </a:p>
          <a:p>
            <a:pPr lvl="1"/>
            <a:r>
              <a:rPr lang="en-GB" dirty="0" smtClean="0"/>
              <a:t>Recycled time of the file</a:t>
            </a:r>
          </a:p>
          <a:p>
            <a:pPr lvl="1"/>
            <a:r>
              <a:rPr lang="en-GB" dirty="0" smtClean="0"/>
              <a:t>File size is limited to 544 bytes</a:t>
            </a:r>
          </a:p>
          <a:p>
            <a:r>
              <a:rPr lang="en-GB" dirty="0" smtClean="0"/>
              <a:t>$RLAIZL.gif is the actual (renamed) deleted file</a:t>
            </a:r>
          </a:p>
          <a:p>
            <a:endParaRPr lang="en-GB" dirty="0" smtClean="0"/>
          </a:p>
          <a:p>
            <a:r>
              <a:rPr lang="en-GB" dirty="0" smtClean="0"/>
              <a:t>User can configure the size – (5% to 9% of drive)</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85794"/>
            <a:ext cx="8229600" cy="5929354"/>
          </a:xfrm>
        </p:spPr>
        <p:txBody>
          <a:bodyPr>
            <a:normAutofit lnSpcReduction="10000"/>
          </a:bodyPr>
          <a:lstStyle/>
          <a:p>
            <a:r>
              <a:rPr lang="en-GB" dirty="0" smtClean="0"/>
              <a:t>Path for the $Recycle.Bin is at the root of Every volume</a:t>
            </a:r>
          </a:p>
          <a:p>
            <a:r>
              <a:rPr lang="en-GB" dirty="0" smtClean="0"/>
              <a:t>Even portable devices</a:t>
            </a:r>
          </a:p>
          <a:p>
            <a:r>
              <a:rPr lang="en-GB" dirty="0" smtClean="0"/>
              <a:t>Windows 7 creates a SID folder for each user who authenticates on the system</a:t>
            </a:r>
          </a:p>
          <a:p>
            <a:endParaRPr lang="en-GB" dirty="0" smtClean="0"/>
          </a:p>
          <a:p>
            <a:r>
              <a:rPr lang="en-GB" dirty="0" smtClean="0"/>
              <a:t>Removable drives can have a Recycle bin and a $Recycle.Bin</a:t>
            </a:r>
          </a:p>
          <a:p>
            <a:r>
              <a:rPr lang="en-GB" dirty="0" smtClean="0"/>
              <a:t>This means it has been on two types of computer</a:t>
            </a:r>
          </a:p>
          <a:p>
            <a:r>
              <a:rPr lang="en-GB" dirty="0" smtClean="0"/>
              <a:t>Multiple rebuilds will generate new SIDs</a:t>
            </a:r>
          </a:p>
          <a:p>
            <a:endParaRPr lang="en-GB" dirty="0" smtClean="0"/>
          </a:p>
          <a:p>
            <a:r>
              <a:rPr lang="en-GB" dirty="0" smtClean="0"/>
              <a:t>$I file – offsets 16 to 23 = 64 bit Windows date and time stamp = when the file was recycled</a:t>
            </a:r>
          </a:p>
          <a:p>
            <a:r>
              <a:rPr lang="en-GB" dirty="0" smtClean="0"/>
              <a:t>Offset 24 = path and file name begin</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4356"/>
            <a:ext cx="8401080" cy="5929354"/>
          </a:xfrm>
        </p:spPr>
        <p:txBody>
          <a:bodyPr>
            <a:normAutofit lnSpcReduction="10000"/>
          </a:bodyPr>
          <a:lstStyle/>
          <a:p>
            <a:r>
              <a:rPr lang="en-GB" dirty="0" smtClean="0"/>
              <a:t>$Recycle.Bin preferences are per user based</a:t>
            </a:r>
          </a:p>
          <a:p>
            <a:r>
              <a:rPr lang="en-GB" dirty="0" smtClean="0"/>
              <a:t>NukeOnDelete = bypass the bin = 1</a:t>
            </a:r>
          </a:p>
          <a:p>
            <a:r>
              <a:rPr lang="en-GB" dirty="0" smtClean="0"/>
              <a:t>Use the bin = 0</a:t>
            </a:r>
          </a:p>
          <a:p>
            <a:r>
              <a:rPr lang="en-GB" dirty="0" smtClean="0"/>
              <a:t>In NTUSER.DAT go to:-</a:t>
            </a:r>
          </a:p>
          <a:p>
            <a:pPr algn="ctr">
              <a:buNone/>
            </a:pPr>
            <a:r>
              <a:rPr lang="en-GB" dirty="0" smtClean="0"/>
              <a:t>Software\Microsoft\Windows\CurrentVersion\BitBucket</a:t>
            </a:r>
          </a:p>
          <a:p>
            <a:endParaRPr lang="en-GB" dirty="0" smtClean="0"/>
          </a:p>
          <a:p>
            <a:r>
              <a:rPr lang="en-GB" dirty="0" smtClean="0"/>
              <a:t>On removal of individual files - the $MFT entry is wiped</a:t>
            </a:r>
          </a:p>
          <a:p>
            <a:r>
              <a:rPr lang="en-GB" dirty="0" smtClean="0"/>
              <a:t>File data runs on the drive are overwritten (saltedsalt)</a:t>
            </a:r>
          </a:p>
          <a:p>
            <a:r>
              <a:rPr lang="en-GB" dirty="0" smtClean="0"/>
              <a:t>When a folder is removed from the Recycle.Bin the $MFT data for the folder is overwritten</a:t>
            </a:r>
          </a:p>
          <a:p>
            <a:r>
              <a:rPr lang="en-GB" dirty="0" smtClean="0"/>
              <a:t>But file data remains on the disk</a:t>
            </a:r>
          </a:p>
          <a:p>
            <a:r>
              <a:rPr lang="en-GB" dirty="0" smtClean="0"/>
              <a:t>Data for the filenames, dates and times can still be seen</a:t>
            </a:r>
          </a:p>
          <a:p>
            <a:r>
              <a:rPr lang="en-GB" dirty="0" smtClean="0"/>
              <a:t>After a reboot this data is overwritten - unrecoverable</a:t>
            </a:r>
          </a:p>
          <a:p>
            <a:endParaRPr lang="en-GB" dirty="0" smtClean="0"/>
          </a:p>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GB" dirty="0" smtClean="0"/>
              <a:t>Introduction</a:t>
            </a:r>
            <a:endParaRPr lang="en-GB" dirty="0"/>
          </a:p>
        </p:txBody>
      </p:sp>
      <p:sp>
        <p:nvSpPr>
          <p:cNvPr id="3" name="Content Placeholder 2"/>
          <p:cNvSpPr>
            <a:spLocks noGrp="1"/>
          </p:cNvSpPr>
          <p:nvPr>
            <p:ph idx="1"/>
          </p:nvPr>
        </p:nvSpPr>
        <p:spPr>
          <a:xfrm>
            <a:off x="457200" y="1571612"/>
            <a:ext cx="8229600" cy="5072098"/>
          </a:xfrm>
        </p:spPr>
        <p:txBody>
          <a:bodyPr>
            <a:normAutofit/>
          </a:bodyPr>
          <a:lstStyle/>
          <a:p>
            <a:r>
              <a:rPr lang="en-US" sz="3200" dirty="0" smtClean="0"/>
              <a:t>Dates and time</a:t>
            </a:r>
          </a:p>
          <a:p>
            <a:r>
              <a:rPr lang="en-GB" sz="3200" dirty="0" smtClean="0"/>
              <a:t>Windows OS </a:t>
            </a:r>
            <a:r>
              <a:rPr lang="en-GB" sz="3200" dirty="0" err="1" smtClean="0"/>
              <a:t>Artifacts</a:t>
            </a:r>
            <a:endParaRPr lang="en-GB" sz="3200" dirty="0" smtClean="0"/>
          </a:p>
          <a:p>
            <a:r>
              <a:rPr lang="en-GB" sz="3200" dirty="0" smtClean="0"/>
              <a:t>Windows 7</a:t>
            </a:r>
          </a:p>
          <a:p>
            <a:pPr lvl="1"/>
            <a:r>
              <a:rPr lang="en-GB" sz="2800" dirty="0" smtClean="0"/>
              <a:t>Some differences  and similarities - Win 7, Vista and XP</a:t>
            </a:r>
          </a:p>
          <a:p>
            <a:pPr lvl="1"/>
            <a:r>
              <a:rPr lang="en-GB" sz="2800" dirty="0" smtClean="0"/>
              <a:t>Artifacts that have not changed</a:t>
            </a:r>
          </a:p>
          <a:p>
            <a:pPr lvl="1"/>
            <a:r>
              <a:rPr lang="en-GB" sz="2800" dirty="0" smtClean="0"/>
              <a:t>Default folder structures</a:t>
            </a:r>
            <a:endParaRPr lang="en-GB"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764704"/>
            <a:ext cx="8712968" cy="5879006"/>
          </a:xfrm>
        </p:spPr>
        <p:txBody>
          <a:bodyPr>
            <a:normAutofit lnSpcReduction="10000"/>
          </a:bodyPr>
          <a:lstStyle/>
          <a:p>
            <a:r>
              <a:rPr lang="en-GB" dirty="0" smtClean="0"/>
              <a:t>After removal from the $Recycle.Bin the chances of recovering the original file are not good</a:t>
            </a:r>
          </a:p>
          <a:p>
            <a:endParaRPr lang="en-GB" dirty="0" smtClean="0"/>
          </a:p>
          <a:p>
            <a:r>
              <a:rPr lang="en-GB" dirty="0" smtClean="0"/>
              <a:t>Keyword searches may provide evidence</a:t>
            </a:r>
          </a:p>
          <a:p>
            <a:pPr lvl="1"/>
            <a:r>
              <a:rPr lang="en-GB" dirty="0" smtClean="0"/>
              <a:t>Page files copies</a:t>
            </a:r>
          </a:p>
          <a:p>
            <a:pPr lvl="1"/>
            <a:r>
              <a:rPr lang="en-GB" dirty="0" smtClean="0"/>
              <a:t>Memory duplication</a:t>
            </a:r>
          </a:p>
          <a:p>
            <a:pPr lvl="1"/>
            <a:r>
              <a:rPr lang="en-GB" dirty="0" smtClean="0"/>
              <a:t>Local history</a:t>
            </a:r>
          </a:p>
          <a:p>
            <a:pPr lvl="1"/>
            <a:r>
              <a:rPr lang="en-GB" dirty="0" smtClean="0"/>
              <a:t>Pulling the plug</a:t>
            </a:r>
          </a:p>
          <a:p>
            <a:endParaRPr lang="en-GB" dirty="0" smtClean="0"/>
          </a:p>
          <a:p>
            <a:r>
              <a:rPr lang="en-GB" dirty="0" smtClean="0"/>
              <a:t>Other places to look - Shadow copy</a:t>
            </a:r>
          </a:p>
          <a:p>
            <a:endParaRPr lang="en-GB" dirty="0" smtClean="0"/>
          </a:p>
          <a:p>
            <a:r>
              <a:rPr lang="en-GB" dirty="0" smtClean="0"/>
              <a:t>Recent file information in the </a:t>
            </a:r>
            <a:r>
              <a:rPr lang="en-GB" dirty="0" err="1" smtClean="0"/>
              <a:t>pagefile</a:t>
            </a:r>
            <a:r>
              <a:rPr lang="en-GB" dirty="0" smtClean="0"/>
              <a:t> isn’t deleted when the power is removed to prevent Shutdown</a:t>
            </a:r>
            <a:endParaRPr lang="en-GB"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124744"/>
            <a:ext cx="8262660" cy="4756940"/>
          </a:xfrm>
          <a:prstGeom prst="rect">
            <a:avLst/>
          </a:prstGeom>
        </p:spPr>
        <p:txBody>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Located in the root user folder</a:t>
            </a:r>
          </a:p>
          <a:p>
            <a:pPr marL="274320" lvl="0" indent="-274320">
              <a:spcBef>
                <a:spcPct val="20000"/>
              </a:spcBef>
              <a:buClr>
                <a:schemeClr val="accent3"/>
              </a:buClr>
              <a:buSzPct val="95000"/>
              <a:buFont typeface="Wingdings 2"/>
              <a:buChar char=""/>
              <a:defRPr/>
            </a:pPr>
            <a:r>
              <a:rPr lang="en-GB" sz="2600" dirty="0" smtClean="0"/>
              <a:t>Majority of files and folders are due to user activity</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Typically shortcuts, applications or docs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Other desktop objects </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Recycle Bin</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Computer</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Internet Explorer</a:t>
            </a:r>
          </a:p>
          <a:p>
            <a:pPr marL="274320" lvl="0" indent="-274320">
              <a:spcBef>
                <a:spcPct val="20000"/>
              </a:spcBef>
              <a:buClr>
                <a:schemeClr val="accent3"/>
              </a:buClr>
              <a:buSzPct val="95000"/>
              <a:buFont typeface="Wingdings 2"/>
              <a:buChar char=""/>
              <a:defRPr/>
            </a:pPr>
            <a:r>
              <a:rPr lang="en-GB" sz="2600" dirty="0" smtClean="0"/>
              <a:t>Users place frequently accessed items here</a:t>
            </a:r>
          </a:p>
          <a:p>
            <a:pPr marL="274320" lvl="0" indent="-274320">
              <a:spcBef>
                <a:spcPct val="20000"/>
              </a:spcBef>
              <a:buClr>
                <a:schemeClr val="accent3"/>
              </a:buClr>
              <a:buSzPct val="95000"/>
              <a:buFont typeface="Wingdings 2"/>
              <a:buChar char=""/>
              <a:defRPr/>
            </a:pPr>
            <a:r>
              <a:rPr lang="en-GB" sz="2600" dirty="0" smtClean="0"/>
              <a:t>Files come from three sources</a:t>
            </a:r>
          </a:p>
          <a:p>
            <a:pPr marL="640080" lvl="1" indent="-246888">
              <a:spcBef>
                <a:spcPct val="20000"/>
              </a:spcBef>
              <a:buClr>
                <a:schemeClr val="accent1"/>
              </a:buClr>
              <a:buSzPct val="85000"/>
              <a:buFont typeface="Wingdings 2"/>
              <a:buChar char=""/>
              <a:defRPr/>
            </a:pPr>
            <a:r>
              <a:rPr lang="en-GB" sz="2400" dirty="0" smtClean="0"/>
              <a:t>Registry</a:t>
            </a:r>
          </a:p>
          <a:p>
            <a:pPr marL="640080" lvl="1" indent="-246888">
              <a:spcBef>
                <a:spcPct val="20000"/>
              </a:spcBef>
              <a:buClr>
                <a:schemeClr val="accent1"/>
              </a:buClr>
              <a:buSzPct val="85000"/>
              <a:buFont typeface="Wingdings 2"/>
              <a:buChar char=""/>
              <a:defRPr/>
            </a:pPr>
            <a:r>
              <a:rPr lang="en-GB" sz="2400" dirty="0" smtClean="0"/>
              <a:t>All Users desktop folder</a:t>
            </a:r>
          </a:p>
          <a:p>
            <a:pPr marL="640080" lvl="1" indent="-246888">
              <a:spcBef>
                <a:spcPct val="20000"/>
              </a:spcBef>
              <a:buClr>
                <a:schemeClr val="accent1"/>
              </a:buClr>
              <a:buSzPct val="85000"/>
              <a:buFont typeface="Wingdings 2"/>
              <a:buChar char=""/>
              <a:defRPr/>
            </a:pPr>
            <a:r>
              <a:rPr lang="en-GB" sz="2400" dirty="0" smtClean="0"/>
              <a:t>User’s Desktop folder</a:t>
            </a:r>
          </a:p>
          <a:p>
            <a:pPr marL="182880" indent="-246888">
              <a:spcBef>
                <a:spcPct val="20000"/>
              </a:spcBef>
              <a:buClr>
                <a:schemeClr val="accent1"/>
              </a:buClr>
              <a:buSzPct val="85000"/>
              <a:buFont typeface="Wingdings 2"/>
              <a:buChar char=""/>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Rectangle 2"/>
          <p:cNvSpPr txBox="1">
            <a:spLocks noChangeArrowheads="1"/>
          </p:cNvSpPr>
          <p:nvPr/>
        </p:nvSpPr>
        <p:spPr>
          <a:xfrm>
            <a:off x="395536" y="548680"/>
            <a:ext cx="8229600" cy="590453"/>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0" normalizeH="0" baseline="0" noProof="0" dirty="0" smtClean="0">
                <a:ln>
                  <a:noFill/>
                </a:ln>
                <a:solidFill>
                  <a:schemeClr val="tx2"/>
                </a:solidFill>
                <a:effectLst/>
                <a:uLnTx/>
                <a:uFillTx/>
                <a:latin typeface="+mj-lt"/>
                <a:ea typeface="+mj-ea"/>
                <a:cs typeface="+mj-cs"/>
              </a:rPr>
              <a:t>Desktop folder</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714355"/>
            <a:ext cx="8362950" cy="5810269"/>
          </a:xfrm>
          <a:prstGeom prst="rect">
            <a:avLst/>
          </a:prstGeom>
        </p:spPr>
        <p:txBody>
          <a:bodyPr/>
          <a:lstStyle/>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As user first logs on – Windows creates a unique artefact</a:t>
            </a:r>
          </a:p>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In Documents &amp; Settings (XP) – name of user</a:t>
            </a:r>
          </a:p>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r>
              <a:rPr lang="en-GB" sz="2600" dirty="0" smtClean="0"/>
              <a:t>In Windows 7 and Vista - User/</a:t>
            </a:r>
            <a:r>
              <a:rPr lang="en-GB" sz="2600" i="1" dirty="0" smtClean="0"/>
              <a:t>username</a:t>
            </a:r>
            <a:r>
              <a:rPr lang="en-GB" sz="2600" dirty="0" smtClean="0"/>
              <a:t>/</a:t>
            </a: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Called – root user folder </a:t>
            </a:r>
          </a:p>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Identifies the user by their logon name</a:t>
            </a:r>
          </a:p>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Another significant file is NTUSER.DAT</a:t>
            </a:r>
          </a:p>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Contains</a:t>
            </a:r>
          </a:p>
          <a:p>
            <a:pPr marL="640080" marR="0" lvl="1" indent="-246888" algn="l" defTabSz="914400" rtl="0" eaLnBrk="1" fontAlgn="auto" latinLnBrk="0" hangingPunct="1">
              <a:lnSpc>
                <a:spcPct val="9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File creation = when they first logged on</a:t>
            </a:r>
          </a:p>
          <a:p>
            <a:pPr marL="640080" marR="0" lvl="1" indent="-246888" algn="l" defTabSz="914400" rtl="0" eaLnBrk="1" fontAlgn="auto" latinLnBrk="0" hangingPunct="1">
              <a:lnSpc>
                <a:spcPct val="9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Last update = when they logged off</a:t>
            </a:r>
          </a:p>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9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Recent folder – what the user has created or modified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8670"/>
            <a:ext cx="8229600" cy="5643602"/>
          </a:xfrm>
        </p:spPr>
        <p:txBody>
          <a:bodyPr/>
          <a:lstStyle/>
          <a:p>
            <a:r>
              <a:rPr lang="en-GB" dirty="0" smtClean="0"/>
              <a:t>All Users – should also be investigated</a:t>
            </a:r>
          </a:p>
          <a:p>
            <a:r>
              <a:rPr lang="en-GB" dirty="0" smtClean="0"/>
              <a:t>Not user specific – more global</a:t>
            </a:r>
          </a:p>
          <a:p>
            <a:r>
              <a:rPr lang="en-GB" dirty="0" smtClean="0"/>
              <a:t>Each user gets a specific named account folder</a:t>
            </a:r>
          </a:p>
          <a:p>
            <a:r>
              <a:rPr lang="en-GB" dirty="0" smtClean="0"/>
              <a:t>Root named after the user’s login name</a:t>
            </a:r>
          </a:p>
          <a:p>
            <a:r>
              <a:rPr lang="en-GB" dirty="0" smtClean="0"/>
              <a:t>NTUSER.DAT</a:t>
            </a:r>
          </a:p>
          <a:p>
            <a:r>
              <a:rPr lang="en-GB" dirty="0" smtClean="0"/>
              <a:t>Specific settings</a:t>
            </a:r>
          </a:p>
          <a:p>
            <a:pPr>
              <a:buNone/>
            </a:pPr>
            <a:r>
              <a:rPr lang="en-GB" dirty="0" smtClean="0"/>
              <a:t>for the user</a:t>
            </a:r>
          </a:p>
          <a:p>
            <a:endParaRPr lang="en-GB" dirty="0" smtClean="0"/>
          </a:p>
          <a:p>
            <a:r>
              <a:rPr lang="en-GB" dirty="0" smtClean="0"/>
              <a:t>Updated </a:t>
            </a:r>
            <a:r>
              <a:rPr lang="en-GB" dirty="0" smtClean="0"/>
              <a:t>when the</a:t>
            </a:r>
          </a:p>
          <a:p>
            <a:pPr>
              <a:buNone/>
            </a:pPr>
            <a:r>
              <a:rPr lang="en-GB" dirty="0" smtClean="0"/>
              <a:t> user logs out</a:t>
            </a:r>
          </a:p>
          <a:p>
            <a:endParaRPr lang="en-GB" dirty="0" smtClean="0"/>
          </a:p>
          <a:p>
            <a:endParaRPr lang="en-GB" dirty="0"/>
          </a:p>
        </p:txBody>
      </p:sp>
      <p:pic>
        <p:nvPicPr>
          <p:cNvPr id="4" name="Picture 3" descr="NTuser.jpg"/>
          <p:cNvPicPr>
            <a:picLocks noChangeAspect="1"/>
          </p:cNvPicPr>
          <p:nvPr/>
        </p:nvPicPr>
        <p:blipFill>
          <a:blip r:embed="rId3" cstate="print"/>
          <a:stretch>
            <a:fillRect/>
          </a:stretch>
        </p:blipFill>
        <p:spPr>
          <a:xfrm>
            <a:off x="3500430" y="2928934"/>
            <a:ext cx="5508702" cy="3668751"/>
          </a:xfrm>
          <a:prstGeom prst="rect">
            <a:avLst/>
          </a:prstGeom>
        </p:spPr>
      </p:pic>
      <p:sp>
        <p:nvSpPr>
          <p:cNvPr id="5" name="Oval 4"/>
          <p:cNvSpPr/>
          <p:nvPr/>
        </p:nvSpPr>
        <p:spPr>
          <a:xfrm>
            <a:off x="4286248" y="4214818"/>
            <a:ext cx="785818" cy="285752"/>
          </a:xfrm>
          <a:prstGeom prst="ellipse">
            <a:avLst/>
          </a:prstGeom>
          <a:noFill/>
          <a:ln>
            <a:solidFill>
              <a:srgbClr val="FB37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p:cNvSpPr/>
          <p:nvPr/>
        </p:nvSpPr>
        <p:spPr>
          <a:xfrm>
            <a:off x="7143768" y="4429132"/>
            <a:ext cx="1071570" cy="285752"/>
          </a:xfrm>
          <a:prstGeom prst="ellipse">
            <a:avLst/>
          </a:prstGeom>
          <a:noFill/>
          <a:ln>
            <a:solidFill>
              <a:srgbClr val="FB37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p:cNvSpPr/>
          <p:nvPr/>
        </p:nvSpPr>
        <p:spPr>
          <a:xfrm>
            <a:off x="4214810" y="3786190"/>
            <a:ext cx="857256" cy="357190"/>
          </a:xfrm>
          <a:prstGeom prst="ellipse">
            <a:avLst/>
          </a:prstGeom>
          <a:noFill/>
          <a:ln>
            <a:solidFill>
              <a:srgbClr val="FB37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1928794" y="6215082"/>
            <a:ext cx="1571636" cy="369332"/>
          </a:xfrm>
          <a:prstGeom prst="rect">
            <a:avLst/>
          </a:prstGeom>
          <a:noFill/>
        </p:spPr>
        <p:txBody>
          <a:bodyPr wrap="square" rtlCol="0">
            <a:spAutoFit/>
          </a:bodyPr>
          <a:lstStyle/>
          <a:p>
            <a:pPr algn="r"/>
            <a:r>
              <a:rPr lang="en-GB" b="1" dirty="0" smtClean="0"/>
              <a:t>XP view</a:t>
            </a:r>
            <a:endParaRPr lang="en-GB" b="1" dirty="0"/>
          </a:p>
        </p:txBody>
      </p:sp>
    </p:spTree>
    <p:extLst>
      <p:ext uri="{BB962C8B-B14F-4D97-AF65-F5344CB8AC3E}">
        <p14:creationId xmlns:p14="http://schemas.microsoft.com/office/powerpoint/2010/main" val="57406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TUSER-DAT.jpg"/>
          <p:cNvPicPr>
            <a:picLocks noChangeAspect="1"/>
          </p:cNvPicPr>
          <p:nvPr/>
        </p:nvPicPr>
        <p:blipFill>
          <a:blip r:embed="rId3" cstate="print"/>
          <a:stretch>
            <a:fillRect/>
          </a:stretch>
        </p:blipFill>
        <p:spPr>
          <a:xfrm>
            <a:off x="3786182" y="-342928"/>
            <a:ext cx="5143520" cy="7200928"/>
          </a:xfrm>
          <a:prstGeom prst="rect">
            <a:avLst/>
          </a:prstGeom>
        </p:spPr>
      </p:pic>
      <p:sp>
        <p:nvSpPr>
          <p:cNvPr id="6" name="Content Placeholder 5"/>
          <p:cNvSpPr>
            <a:spLocks noGrp="1"/>
          </p:cNvSpPr>
          <p:nvPr>
            <p:ph idx="1"/>
          </p:nvPr>
        </p:nvSpPr>
        <p:spPr>
          <a:xfrm>
            <a:off x="214282" y="714356"/>
            <a:ext cx="3429024" cy="5857916"/>
          </a:xfrm>
        </p:spPr>
        <p:txBody>
          <a:bodyPr>
            <a:normAutofit fontScale="92500" lnSpcReduction="10000"/>
          </a:bodyPr>
          <a:lstStyle/>
          <a:p>
            <a:r>
              <a:rPr lang="en-GB" dirty="0" smtClean="0"/>
              <a:t>NTUSER.DAT</a:t>
            </a:r>
          </a:p>
          <a:p>
            <a:r>
              <a:rPr lang="en-GB" dirty="0" smtClean="0"/>
              <a:t>Software</a:t>
            </a:r>
          </a:p>
          <a:p>
            <a:r>
              <a:rPr lang="en-GB" dirty="0" smtClean="0"/>
              <a:t>Microsoft</a:t>
            </a:r>
          </a:p>
          <a:p>
            <a:endParaRPr lang="en-GB" dirty="0" smtClean="0"/>
          </a:p>
          <a:p>
            <a:r>
              <a:rPr lang="en-GB" dirty="0" smtClean="0"/>
              <a:t>NTUSER.DAT</a:t>
            </a:r>
          </a:p>
          <a:p>
            <a:r>
              <a:rPr lang="en-GB" dirty="0" smtClean="0"/>
              <a:t>Software</a:t>
            </a:r>
          </a:p>
          <a:p>
            <a:r>
              <a:rPr lang="en-GB" dirty="0" smtClean="0"/>
              <a:t>Microsoft</a:t>
            </a:r>
          </a:p>
          <a:p>
            <a:r>
              <a:rPr lang="en-GB" dirty="0" smtClean="0"/>
              <a:t>Most recently used (MRU)</a:t>
            </a:r>
          </a:p>
          <a:p>
            <a:r>
              <a:rPr lang="en-GB" dirty="0" smtClean="0"/>
              <a:t>Mounted and mapped drives</a:t>
            </a:r>
          </a:p>
          <a:p>
            <a:r>
              <a:rPr lang="en-GB" dirty="0" smtClean="0"/>
              <a:t>Search history (IE)</a:t>
            </a:r>
          </a:p>
          <a:p>
            <a:endParaRPr lang="en-GB" dirty="0" smtClean="0"/>
          </a:p>
          <a:p>
            <a:pPr>
              <a:buNone/>
            </a:pPr>
            <a:r>
              <a:rPr lang="en-GB" dirty="0" smtClean="0"/>
              <a:t>For Win XP to Win 7</a:t>
            </a:r>
          </a:p>
          <a:p>
            <a:pPr>
              <a:buNone/>
            </a:pPr>
            <a:endParaRPr lang="en-GB" dirty="0"/>
          </a:p>
        </p:txBody>
      </p:sp>
      <p:cxnSp>
        <p:nvCxnSpPr>
          <p:cNvPr id="8" name="Straight Arrow Connector 7"/>
          <p:cNvCxnSpPr/>
          <p:nvPr/>
        </p:nvCxnSpPr>
        <p:spPr>
          <a:xfrm flipV="1">
            <a:off x="2643174" y="714356"/>
            <a:ext cx="1071570" cy="214314"/>
          </a:xfrm>
          <a:prstGeom prst="straightConnector1">
            <a:avLst/>
          </a:prstGeom>
          <a:ln w="25400">
            <a:solidFill>
              <a:srgbClr val="F939E2"/>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000232" y="1428736"/>
            <a:ext cx="2357454" cy="1928826"/>
          </a:xfrm>
          <a:prstGeom prst="straightConnector1">
            <a:avLst/>
          </a:prstGeom>
          <a:ln w="25400">
            <a:solidFill>
              <a:srgbClr val="F939E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1607323" y="2321711"/>
            <a:ext cx="3214710" cy="2428892"/>
          </a:xfrm>
          <a:prstGeom prst="straightConnector1">
            <a:avLst/>
          </a:prstGeom>
          <a:ln w="25400">
            <a:solidFill>
              <a:srgbClr val="F939E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ypedURLs.jpg"/>
          <p:cNvPicPr>
            <a:picLocks noGrp="1" noChangeAspect="1"/>
          </p:cNvPicPr>
          <p:nvPr>
            <p:ph idx="1"/>
          </p:nvPr>
        </p:nvPicPr>
        <p:blipFill>
          <a:blip r:embed="rId3" cstate="print"/>
          <a:stretch>
            <a:fillRect/>
          </a:stretch>
        </p:blipFill>
        <p:spPr>
          <a:xfrm>
            <a:off x="857224" y="857232"/>
            <a:ext cx="6900882" cy="4929200"/>
          </a:xfrm>
        </p:spPr>
      </p:pic>
      <p:sp>
        <p:nvSpPr>
          <p:cNvPr id="8" name="TextBox 7"/>
          <p:cNvSpPr txBox="1"/>
          <p:nvPr/>
        </p:nvSpPr>
        <p:spPr>
          <a:xfrm>
            <a:off x="214282" y="285728"/>
            <a:ext cx="8715436" cy="461665"/>
          </a:xfrm>
          <a:prstGeom prst="rect">
            <a:avLst/>
          </a:prstGeom>
          <a:solidFill>
            <a:schemeClr val="bg1"/>
          </a:solidFill>
        </p:spPr>
        <p:txBody>
          <a:bodyPr wrap="square" rtlCol="0">
            <a:spAutoFit/>
          </a:bodyPr>
          <a:lstStyle/>
          <a:p>
            <a:r>
              <a:rPr lang="en-GB" sz="2400" dirty="0" smtClean="0"/>
              <a:t>NTUSER.DAT\Software\Microsoft\Internet Explorer\TypedURLs</a:t>
            </a:r>
            <a:endParaRPr lang="en-GB" sz="2400" dirty="0"/>
          </a:p>
        </p:txBody>
      </p:sp>
      <p:sp>
        <p:nvSpPr>
          <p:cNvPr id="9" name="TextBox 8"/>
          <p:cNvSpPr txBox="1"/>
          <p:nvPr/>
        </p:nvSpPr>
        <p:spPr>
          <a:xfrm>
            <a:off x="214282" y="5357826"/>
            <a:ext cx="8715436" cy="1200329"/>
          </a:xfrm>
          <a:prstGeom prst="rect">
            <a:avLst/>
          </a:prstGeom>
          <a:noFill/>
        </p:spPr>
        <p:txBody>
          <a:bodyPr wrap="square" rtlCol="0">
            <a:spAutoFit/>
          </a:bodyPr>
          <a:lstStyle/>
          <a:p>
            <a:r>
              <a:rPr lang="en-GB" sz="2400" dirty="0" smtClean="0"/>
              <a:t>tracks up to 25 URLs</a:t>
            </a:r>
          </a:p>
          <a:p>
            <a:r>
              <a:rPr lang="en-GB" sz="2400" dirty="0" smtClean="0"/>
              <a:t>not updated until IE browser has been exited appropriately</a:t>
            </a:r>
          </a:p>
          <a:p>
            <a:r>
              <a:rPr lang="en-GB" sz="2400" dirty="0" smtClean="0"/>
              <a:t>forensically important because it demonstrates user behaviour</a:t>
            </a:r>
            <a:endParaRPr lang="en-GB" sz="2400" dirty="0"/>
          </a:p>
        </p:txBody>
      </p:sp>
      <p:sp>
        <p:nvSpPr>
          <p:cNvPr id="5" name="Rectangle 4"/>
          <p:cNvSpPr/>
          <p:nvPr/>
        </p:nvSpPr>
        <p:spPr>
          <a:xfrm>
            <a:off x="6839744" y="1484784"/>
            <a:ext cx="2304256" cy="646331"/>
          </a:xfrm>
          <a:prstGeom prst="rect">
            <a:avLst/>
          </a:prstGeom>
        </p:spPr>
        <p:txBody>
          <a:bodyPr wrap="square">
            <a:spAutoFit/>
          </a:bodyPr>
          <a:lstStyle/>
          <a:p>
            <a:r>
              <a:rPr lang="en-GB" dirty="0" smtClean="0"/>
              <a:t>Errors in typing will also be tracked</a:t>
            </a:r>
            <a:endParaRPr lang="en-GB"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centDocs.jpg"/>
          <p:cNvPicPr>
            <a:picLocks noChangeAspect="1"/>
          </p:cNvPicPr>
          <p:nvPr/>
        </p:nvPicPr>
        <p:blipFill>
          <a:blip r:embed="rId3" cstate="print"/>
          <a:stretch>
            <a:fillRect/>
          </a:stretch>
        </p:blipFill>
        <p:spPr>
          <a:xfrm>
            <a:off x="4572000" y="285728"/>
            <a:ext cx="4572000" cy="6400800"/>
          </a:xfrm>
          <a:prstGeom prst="rect">
            <a:avLst/>
          </a:prstGeom>
        </p:spPr>
      </p:pic>
      <p:sp>
        <p:nvSpPr>
          <p:cNvPr id="5" name="Content Placeholder 4"/>
          <p:cNvSpPr>
            <a:spLocks noGrp="1"/>
          </p:cNvSpPr>
          <p:nvPr>
            <p:ph idx="1"/>
          </p:nvPr>
        </p:nvSpPr>
        <p:spPr>
          <a:xfrm>
            <a:off x="214282" y="1000108"/>
            <a:ext cx="4214842" cy="5643602"/>
          </a:xfrm>
        </p:spPr>
        <p:txBody>
          <a:bodyPr/>
          <a:lstStyle/>
          <a:p>
            <a:r>
              <a:rPr lang="en-GB" dirty="0" smtClean="0"/>
              <a:t>RecentDocs</a:t>
            </a:r>
          </a:p>
          <a:p>
            <a:r>
              <a:rPr lang="en-GB" dirty="0" smtClean="0"/>
              <a:t>Stored by extension</a:t>
            </a:r>
          </a:p>
          <a:p>
            <a:r>
              <a:rPr lang="en-GB" dirty="0" smtClean="0"/>
              <a:t>Stores the last 10 of each extension type (0-9)</a:t>
            </a:r>
          </a:p>
          <a:p>
            <a:r>
              <a:rPr lang="en-GB" dirty="0" smtClean="0"/>
              <a:t>Creates new extension subkey if new file type</a:t>
            </a:r>
          </a:p>
          <a:p>
            <a:endParaRPr lang="en-GB" dirty="0" smtClean="0"/>
          </a:p>
          <a:p>
            <a:r>
              <a:rPr lang="en-GB" dirty="0" smtClean="0"/>
              <a:t>Notice MRUListEx</a:t>
            </a:r>
          </a:p>
          <a:p>
            <a:r>
              <a:rPr lang="en-GB" dirty="0" smtClean="0"/>
              <a:t>Lists chronological order of access</a:t>
            </a:r>
          </a:p>
          <a:p>
            <a:endParaRPr lang="en-GB" dirty="0" smtClean="0"/>
          </a:p>
        </p:txBody>
      </p:sp>
      <p:sp>
        <p:nvSpPr>
          <p:cNvPr id="6" name="TextBox 5"/>
          <p:cNvSpPr txBox="1"/>
          <p:nvPr/>
        </p:nvSpPr>
        <p:spPr>
          <a:xfrm>
            <a:off x="285720" y="285728"/>
            <a:ext cx="8715436" cy="400110"/>
          </a:xfrm>
          <a:prstGeom prst="rect">
            <a:avLst/>
          </a:prstGeom>
          <a:solidFill>
            <a:schemeClr val="bg1"/>
          </a:solidFill>
        </p:spPr>
        <p:txBody>
          <a:bodyPr wrap="square" rtlCol="0">
            <a:spAutoFit/>
          </a:bodyPr>
          <a:lstStyle/>
          <a:p>
            <a:r>
              <a:rPr lang="en-GB" sz="2000" dirty="0" smtClean="0"/>
              <a:t>NTUSER.DAT\Microsoft\Windows\CurrentVersion\Explorer\RecentDocs</a:t>
            </a:r>
            <a:endParaRPr lang="en-GB" sz="2000" dirty="0"/>
          </a:p>
        </p:txBody>
      </p:sp>
      <p:cxnSp>
        <p:nvCxnSpPr>
          <p:cNvPr id="7" name="Straight Arrow Connector 6"/>
          <p:cNvCxnSpPr/>
          <p:nvPr/>
        </p:nvCxnSpPr>
        <p:spPr>
          <a:xfrm flipV="1">
            <a:off x="3428992" y="3857628"/>
            <a:ext cx="4214842" cy="500066"/>
          </a:xfrm>
          <a:prstGeom prst="straightConnector1">
            <a:avLst/>
          </a:prstGeom>
          <a:ln w="25400">
            <a:solidFill>
              <a:srgbClr val="F939E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908720"/>
            <a:ext cx="8363272" cy="5415880"/>
          </a:xfrm>
        </p:spPr>
        <p:txBody>
          <a:bodyPr>
            <a:normAutofit/>
          </a:bodyPr>
          <a:lstStyle/>
          <a:p>
            <a:r>
              <a:rPr lang="en-GB" dirty="0" err="1" smtClean="0"/>
              <a:t>RunMRU</a:t>
            </a:r>
            <a:r>
              <a:rPr lang="en-GB" dirty="0" smtClean="0"/>
              <a:t> </a:t>
            </a:r>
          </a:p>
          <a:p>
            <a:r>
              <a:rPr lang="en-GB" dirty="0" smtClean="0"/>
              <a:t>Maintains list of all values typed into the Start menu &gt; Run box</a:t>
            </a:r>
          </a:p>
          <a:p>
            <a:endParaRPr lang="en-GB" dirty="0" smtClean="0"/>
          </a:p>
          <a:p>
            <a:r>
              <a:rPr lang="en-GB" dirty="0" smtClean="0"/>
              <a:t>Most recently typed are listed first – in </a:t>
            </a:r>
            <a:r>
              <a:rPr lang="en-GB" dirty="0" err="1" smtClean="0"/>
              <a:t>MRUList</a:t>
            </a:r>
            <a:endParaRPr lang="en-GB" dirty="0" smtClean="0"/>
          </a:p>
          <a:p>
            <a:r>
              <a:rPr lang="en-GB" dirty="0" smtClean="0"/>
              <a:t>In clear text</a:t>
            </a:r>
          </a:p>
          <a:p>
            <a:endParaRPr lang="en-GB" dirty="0" smtClean="0"/>
          </a:p>
          <a:p>
            <a:r>
              <a:rPr lang="en-GB" dirty="0" smtClean="0"/>
              <a:t>May even show access to remote systems </a:t>
            </a:r>
          </a:p>
          <a:p>
            <a:r>
              <a:rPr lang="en-GB" dirty="0" smtClean="0"/>
              <a:t>Also applications and files on removable storage</a:t>
            </a:r>
          </a:p>
          <a:p>
            <a:endParaRPr lang="en-GB" dirty="0" smtClean="0"/>
          </a:p>
          <a:p>
            <a:pPr algn="ctr">
              <a:buNone/>
            </a:pPr>
            <a:r>
              <a:rPr lang="en-GB" sz="2000" dirty="0" smtClean="0"/>
              <a:t>Software\Microsoft\Windows\</a:t>
            </a:r>
            <a:r>
              <a:rPr lang="en-GB" sz="2000" dirty="0" err="1" smtClean="0"/>
              <a:t>CurrentVersion</a:t>
            </a:r>
            <a:r>
              <a:rPr lang="en-GB" sz="2000" dirty="0" smtClean="0"/>
              <a:t>\Explorer\</a:t>
            </a:r>
            <a:r>
              <a:rPr lang="en-GB" sz="2000" dirty="0" err="1" smtClean="0"/>
              <a:t>RunMRU</a:t>
            </a:r>
            <a:endParaRPr lang="en-GB" sz="2000" dirty="0" smtClean="0"/>
          </a:p>
          <a:p>
            <a:endParaRPr lang="en-GB"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Dlg32.jpg"/>
          <p:cNvPicPr>
            <a:picLocks noChangeAspect="1"/>
          </p:cNvPicPr>
          <p:nvPr/>
        </p:nvPicPr>
        <p:blipFill>
          <a:blip r:embed="rId3" cstate="print"/>
          <a:stretch>
            <a:fillRect/>
          </a:stretch>
        </p:blipFill>
        <p:spPr>
          <a:xfrm>
            <a:off x="4357686" y="457200"/>
            <a:ext cx="4572000" cy="6400800"/>
          </a:xfrm>
          <a:prstGeom prst="rect">
            <a:avLst/>
          </a:prstGeom>
        </p:spPr>
      </p:pic>
      <p:sp>
        <p:nvSpPr>
          <p:cNvPr id="4" name="Content Placeholder 3"/>
          <p:cNvSpPr>
            <a:spLocks noGrp="1"/>
          </p:cNvSpPr>
          <p:nvPr>
            <p:ph idx="1"/>
          </p:nvPr>
        </p:nvSpPr>
        <p:spPr>
          <a:xfrm>
            <a:off x="0" y="928670"/>
            <a:ext cx="4286248" cy="5643602"/>
          </a:xfrm>
        </p:spPr>
        <p:txBody>
          <a:bodyPr>
            <a:normAutofit fontScale="92500" lnSpcReduction="10000"/>
          </a:bodyPr>
          <a:lstStyle/>
          <a:p>
            <a:r>
              <a:rPr lang="en-GB" dirty="0" smtClean="0"/>
              <a:t>Common Dialog</a:t>
            </a:r>
          </a:p>
          <a:p>
            <a:r>
              <a:rPr lang="en-GB" dirty="0" smtClean="0"/>
              <a:t>Tracks user behaviour for Open and Save As</a:t>
            </a:r>
          </a:p>
          <a:p>
            <a:r>
              <a:rPr lang="en-GB" dirty="0" smtClean="0"/>
              <a:t>Recorded here if a program uses Windows standard dialog box to access documents</a:t>
            </a:r>
          </a:p>
          <a:p>
            <a:r>
              <a:rPr lang="en-GB" dirty="0" smtClean="0"/>
              <a:t>In Vista and Win 7 more binary data is stored here</a:t>
            </a:r>
          </a:p>
          <a:p>
            <a:r>
              <a:rPr lang="en-GB" dirty="0" smtClean="0"/>
              <a:t>In Win 7</a:t>
            </a:r>
          </a:p>
          <a:p>
            <a:pPr lvl="1"/>
            <a:r>
              <a:rPr lang="en-GB" dirty="0" smtClean="0"/>
              <a:t>CIDSizeMRU</a:t>
            </a:r>
          </a:p>
          <a:p>
            <a:pPr lvl="1"/>
            <a:r>
              <a:rPr lang="en-GB" dirty="0" smtClean="0"/>
              <a:t>FirstFolder</a:t>
            </a:r>
          </a:p>
          <a:p>
            <a:pPr lvl="1"/>
            <a:r>
              <a:rPr lang="en-GB" dirty="0" smtClean="0"/>
              <a:t>LastVisitedPidLMRU</a:t>
            </a:r>
          </a:p>
          <a:p>
            <a:pPr lvl="1"/>
            <a:r>
              <a:rPr lang="en-GB" dirty="0" smtClean="0"/>
              <a:t>LastVisitedPidLMRULegacy</a:t>
            </a:r>
          </a:p>
          <a:p>
            <a:pPr lvl="1"/>
            <a:r>
              <a:rPr lang="en-GB" dirty="0" smtClean="0"/>
              <a:t>OpenSavePidLMRU</a:t>
            </a:r>
          </a:p>
          <a:p>
            <a:pPr lvl="1"/>
            <a:endParaRPr lang="en-GB" dirty="0" smtClean="0"/>
          </a:p>
          <a:p>
            <a:pPr lvl="1"/>
            <a:endParaRPr lang="en-GB" dirty="0" smtClean="0"/>
          </a:p>
        </p:txBody>
      </p:sp>
      <p:cxnSp>
        <p:nvCxnSpPr>
          <p:cNvPr id="5" name="Straight Arrow Connector 4"/>
          <p:cNvCxnSpPr/>
          <p:nvPr/>
        </p:nvCxnSpPr>
        <p:spPr>
          <a:xfrm rot="10800000">
            <a:off x="5572132" y="1814522"/>
            <a:ext cx="785818" cy="142876"/>
          </a:xfrm>
          <a:prstGeom prst="straightConnector1">
            <a:avLst/>
          </a:prstGeom>
          <a:ln w="25400">
            <a:solidFill>
              <a:srgbClr val="F939E2"/>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a:off x="5786446" y="3100406"/>
            <a:ext cx="785818" cy="142876"/>
          </a:xfrm>
          <a:prstGeom prst="straightConnector1">
            <a:avLst/>
          </a:prstGeom>
          <a:ln w="25400">
            <a:solidFill>
              <a:srgbClr val="F939E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143372" y="5072074"/>
            <a:ext cx="714380" cy="71438"/>
          </a:xfrm>
          <a:prstGeom prst="straightConnector1">
            <a:avLst/>
          </a:prstGeom>
          <a:ln w="25400">
            <a:solidFill>
              <a:srgbClr val="F939E2"/>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5720" y="285728"/>
            <a:ext cx="8715436" cy="400110"/>
          </a:xfrm>
          <a:prstGeom prst="rect">
            <a:avLst/>
          </a:prstGeom>
          <a:solidFill>
            <a:schemeClr val="bg1"/>
          </a:solidFill>
        </p:spPr>
        <p:txBody>
          <a:bodyPr wrap="square" rtlCol="0">
            <a:spAutoFit/>
          </a:bodyPr>
          <a:lstStyle/>
          <a:p>
            <a:pPr algn="ctr"/>
            <a:r>
              <a:rPr lang="en-GB" sz="2000" dirty="0" smtClean="0"/>
              <a:t>NTUSER.DAT\Microsoft\Windows\CurrentVersion\Explorer\ComDlg32</a:t>
            </a:r>
            <a:endParaRPr lang="en-GB" sz="2000" dirty="0"/>
          </a:p>
        </p:txBody>
      </p:sp>
      <p:cxnSp>
        <p:nvCxnSpPr>
          <p:cNvPr id="17" name="Straight Arrow Connector 16"/>
          <p:cNvCxnSpPr/>
          <p:nvPr/>
        </p:nvCxnSpPr>
        <p:spPr>
          <a:xfrm rot="10800000">
            <a:off x="6072198" y="2071678"/>
            <a:ext cx="500066" cy="71438"/>
          </a:xfrm>
          <a:prstGeom prst="straightConnector1">
            <a:avLst/>
          </a:prstGeom>
          <a:ln w="25400">
            <a:solidFill>
              <a:srgbClr val="F939E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96752"/>
            <a:ext cx="8291264" cy="5127848"/>
          </a:xfrm>
        </p:spPr>
        <p:txBody>
          <a:bodyPr>
            <a:normAutofit fontScale="92500" lnSpcReduction="10000"/>
          </a:bodyPr>
          <a:lstStyle/>
          <a:p>
            <a:r>
              <a:rPr lang="en-GB" dirty="0" err="1" smtClean="0"/>
              <a:t>CIDSizeMRU</a:t>
            </a:r>
            <a:r>
              <a:rPr lang="en-GB" dirty="0" smtClean="0"/>
              <a:t> – tracks applications used to access files</a:t>
            </a:r>
          </a:p>
          <a:p>
            <a:r>
              <a:rPr lang="en-GB" dirty="0" err="1" smtClean="0"/>
              <a:t>FirstFolder</a:t>
            </a:r>
            <a:r>
              <a:rPr lang="en-GB" dirty="0" smtClean="0"/>
              <a:t> – introduced in Windows 7 – stores default program paths – shows what was accessible</a:t>
            </a:r>
          </a:p>
          <a:p>
            <a:r>
              <a:rPr lang="en-GB" dirty="0" err="1" smtClean="0"/>
              <a:t>LastVisitedPidLMRU</a:t>
            </a:r>
            <a:r>
              <a:rPr lang="en-GB" dirty="0" smtClean="0"/>
              <a:t> – tracks 64 bit applications that are used to open doc through Open/Save dialog box</a:t>
            </a:r>
          </a:p>
          <a:p>
            <a:r>
              <a:rPr lang="en-GB" dirty="0" err="1" smtClean="0"/>
              <a:t>LastVisitedPidLMRULegacy</a:t>
            </a:r>
            <a:r>
              <a:rPr lang="en-GB" dirty="0" smtClean="0"/>
              <a:t> – new to Win7 – stores references to 32-bit applications</a:t>
            </a:r>
          </a:p>
          <a:p>
            <a:r>
              <a:rPr lang="en-GB" dirty="0" err="1" smtClean="0"/>
              <a:t>OpenSavePidLMRU</a:t>
            </a:r>
            <a:r>
              <a:rPr lang="en-GB" dirty="0" smtClean="0"/>
              <a:t> – of most forensics interest – stores references to individual files accessed by the user</a:t>
            </a:r>
          </a:p>
          <a:p>
            <a:endParaRPr lang="en-GB" dirty="0" smtClean="0"/>
          </a:p>
          <a:p>
            <a:r>
              <a:rPr lang="en-GB" dirty="0" smtClean="0"/>
              <a:t>Using only the Windows Save As dialog box as a trigger, these values can’t be consistently correlated with the </a:t>
            </a:r>
            <a:r>
              <a:rPr lang="en-GB" dirty="0" err="1" smtClean="0"/>
              <a:t>RecentDocs</a:t>
            </a:r>
            <a:endParaRPr lang="en-GB" dirty="0" smtClean="0"/>
          </a:p>
          <a:p>
            <a:endParaRPr lang="en-GB" dirty="0"/>
          </a:p>
        </p:txBody>
      </p:sp>
      <p:sp>
        <p:nvSpPr>
          <p:cNvPr id="4" name="TextBox 3"/>
          <p:cNvSpPr txBox="1"/>
          <p:nvPr/>
        </p:nvSpPr>
        <p:spPr>
          <a:xfrm>
            <a:off x="179512" y="692696"/>
            <a:ext cx="8715436" cy="400110"/>
          </a:xfrm>
          <a:prstGeom prst="rect">
            <a:avLst/>
          </a:prstGeom>
          <a:solidFill>
            <a:schemeClr val="bg1"/>
          </a:solidFill>
        </p:spPr>
        <p:txBody>
          <a:bodyPr wrap="square" rtlCol="0">
            <a:spAutoFit/>
          </a:bodyPr>
          <a:lstStyle/>
          <a:p>
            <a:pPr algn="ctr"/>
            <a:r>
              <a:rPr lang="en-GB" sz="2000" dirty="0" smtClean="0"/>
              <a:t>NTUSER.DAT\Microsoft\Windows\CurrentVersion\Explorer\ComDlg32</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idx="1"/>
          </p:nvPr>
        </p:nvSpPr>
        <p:spPr>
          <a:xfrm>
            <a:off x="457200" y="857232"/>
            <a:ext cx="8229600" cy="5715040"/>
          </a:xfrm>
        </p:spPr>
        <p:txBody>
          <a:bodyPr/>
          <a:lstStyle/>
          <a:p>
            <a:pPr>
              <a:lnSpc>
                <a:spcPct val="90000"/>
              </a:lnSpc>
              <a:buFontTx/>
              <a:buNone/>
            </a:pPr>
            <a:r>
              <a:rPr lang="en-GB" dirty="0" smtClean="0"/>
              <a:t>Dates and Times</a:t>
            </a:r>
          </a:p>
          <a:p>
            <a:pPr>
              <a:lnSpc>
                <a:spcPct val="90000"/>
              </a:lnSpc>
            </a:pPr>
            <a:r>
              <a:rPr lang="en-GB" dirty="0" smtClean="0"/>
              <a:t>Storage formats vary</a:t>
            </a:r>
          </a:p>
          <a:p>
            <a:pPr>
              <a:lnSpc>
                <a:spcPct val="90000"/>
              </a:lnSpc>
            </a:pPr>
            <a:r>
              <a:rPr lang="en-GB" dirty="0" smtClean="0"/>
              <a:t>Local time</a:t>
            </a:r>
          </a:p>
          <a:p>
            <a:pPr>
              <a:lnSpc>
                <a:spcPct val="90000"/>
              </a:lnSpc>
            </a:pPr>
            <a:r>
              <a:rPr lang="en-GB" dirty="0" smtClean="0"/>
              <a:t>GMT – universal time or Zulu time</a:t>
            </a:r>
          </a:p>
          <a:p>
            <a:pPr lvl="1">
              <a:lnSpc>
                <a:spcPct val="90000"/>
              </a:lnSpc>
            </a:pPr>
            <a:endParaRPr lang="en-GB" dirty="0" smtClean="0"/>
          </a:p>
          <a:p>
            <a:pPr>
              <a:lnSpc>
                <a:spcPct val="90000"/>
              </a:lnSpc>
            </a:pPr>
            <a:r>
              <a:rPr lang="en-GB" dirty="0" smtClean="0"/>
              <a:t>Windows file attribute dates and times</a:t>
            </a:r>
          </a:p>
          <a:p>
            <a:pPr lvl="1">
              <a:lnSpc>
                <a:spcPct val="90000"/>
              </a:lnSpc>
            </a:pPr>
            <a:r>
              <a:rPr lang="en-GB" dirty="0" smtClean="0"/>
              <a:t>MAC times – media access control times</a:t>
            </a:r>
          </a:p>
          <a:p>
            <a:pPr lvl="1">
              <a:lnSpc>
                <a:spcPct val="90000"/>
              </a:lnSpc>
            </a:pPr>
            <a:r>
              <a:rPr lang="en-GB" dirty="0" smtClean="0"/>
              <a:t>Depends on files system in use</a:t>
            </a:r>
          </a:p>
          <a:p>
            <a:pPr lvl="1">
              <a:lnSpc>
                <a:spcPct val="90000"/>
              </a:lnSpc>
            </a:pPr>
            <a:r>
              <a:rPr lang="en-GB" dirty="0" smtClean="0"/>
              <a:t>Is it local time or </a:t>
            </a:r>
            <a:r>
              <a:rPr lang="en-GB" smtClean="0"/>
              <a:t>GMT?</a:t>
            </a:r>
          </a:p>
          <a:p>
            <a:pPr lvl="1">
              <a:lnSpc>
                <a:spcPct val="90000"/>
              </a:lnSpc>
              <a:buNone/>
            </a:pPr>
            <a:endParaRPr lang="en-GB" dirty="0" smtClean="0"/>
          </a:p>
          <a:p>
            <a:pPr>
              <a:lnSpc>
                <a:spcPct val="90000"/>
              </a:lnSpc>
            </a:pPr>
            <a:r>
              <a:rPr lang="en-GB" dirty="0" smtClean="0"/>
              <a:t>FAT – stored in local time</a:t>
            </a:r>
          </a:p>
          <a:p>
            <a:pPr>
              <a:lnSpc>
                <a:spcPct val="90000"/>
              </a:lnSpc>
            </a:pPr>
            <a:r>
              <a:rPr lang="en-GB" dirty="0" smtClean="0"/>
              <a:t>NTFS – stored in GMT</a:t>
            </a:r>
          </a:p>
          <a:p>
            <a:pPr>
              <a:lnSpc>
                <a:spcPct val="90000"/>
              </a:lnSpc>
            </a:pPr>
            <a:endParaRPr lang="en-GB"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0">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0">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0">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70">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70">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7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1" y="14209"/>
            <a:ext cx="8858279" cy="6203209"/>
          </a:xfrm>
          <a:prstGeom prst="rect">
            <a:avLst/>
          </a:prstGeom>
          <a:noFill/>
          <a:ln w="9525">
            <a:noFill/>
            <a:miter lim="800000"/>
            <a:headEnd/>
            <a:tailEnd/>
          </a:ln>
          <a:effectLst/>
        </p:spPr>
      </p:pic>
      <p:sp>
        <p:nvSpPr>
          <p:cNvPr id="3" name="TextBox 2"/>
          <p:cNvSpPr txBox="1"/>
          <p:nvPr/>
        </p:nvSpPr>
        <p:spPr>
          <a:xfrm>
            <a:off x="2285984" y="6357958"/>
            <a:ext cx="5286412" cy="369332"/>
          </a:xfrm>
          <a:prstGeom prst="rect">
            <a:avLst/>
          </a:prstGeom>
          <a:noFill/>
        </p:spPr>
        <p:txBody>
          <a:bodyPr wrap="square" rtlCol="0">
            <a:spAutoFit/>
          </a:bodyPr>
          <a:lstStyle/>
          <a:p>
            <a:pPr algn="ctr"/>
            <a:r>
              <a:rPr lang="en-GB" dirty="0" smtClean="0"/>
              <a:t>At offset 23 – you can see the drive letter</a:t>
            </a:r>
            <a:endParaRPr lang="en-GB" dirty="0"/>
          </a:p>
        </p:txBody>
      </p:sp>
      <p:sp>
        <p:nvSpPr>
          <p:cNvPr id="4" name="Oval 3"/>
          <p:cNvSpPr/>
          <p:nvPr/>
        </p:nvSpPr>
        <p:spPr>
          <a:xfrm>
            <a:off x="7929586" y="5786454"/>
            <a:ext cx="571504" cy="500066"/>
          </a:xfrm>
          <a:prstGeom prst="ellipse">
            <a:avLst/>
          </a:prstGeom>
          <a:noFill/>
          <a:ln>
            <a:solidFill>
              <a:srgbClr val="F93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p:cNvSpPr/>
          <p:nvPr/>
        </p:nvSpPr>
        <p:spPr>
          <a:xfrm>
            <a:off x="5143504" y="3857628"/>
            <a:ext cx="571504" cy="500066"/>
          </a:xfrm>
          <a:prstGeom prst="ellipse">
            <a:avLst/>
          </a:prstGeom>
          <a:noFill/>
          <a:ln>
            <a:solidFill>
              <a:srgbClr val="F93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p:cNvSpPr/>
          <p:nvPr/>
        </p:nvSpPr>
        <p:spPr>
          <a:xfrm>
            <a:off x="4860032" y="1700808"/>
            <a:ext cx="2163990" cy="369332"/>
          </a:xfrm>
          <a:prstGeom prst="rect">
            <a:avLst/>
          </a:prstGeom>
        </p:spPr>
        <p:txBody>
          <a:bodyPr wrap="square">
            <a:spAutoFit/>
          </a:bodyPr>
          <a:lstStyle/>
          <a:p>
            <a:r>
              <a:rPr lang="en-GB" dirty="0" err="1" smtClean="0"/>
              <a:t>OpenSavePidLMRU</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a:xfrm>
            <a:off x="323850" y="1285861"/>
            <a:ext cx="8507413" cy="5311491"/>
          </a:xfrm>
        </p:spPr>
        <p:txBody>
          <a:bodyPr/>
          <a:lstStyle/>
          <a:p>
            <a:r>
              <a:rPr lang="en-GB" dirty="0" smtClean="0"/>
              <a:t>Shortcut files - extension -  .lnk</a:t>
            </a:r>
          </a:p>
          <a:p>
            <a:r>
              <a:rPr lang="en-GB" dirty="0" smtClean="0"/>
              <a:t>Used throughout Windows – fundamental to the point-and-click GUI environment</a:t>
            </a:r>
          </a:p>
          <a:p>
            <a:r>
              <a:rPr lang="en-GB" dirty="0" smtClean="0"/>
              <a:t>Created by OS and by users</a:t>
            </a:r>
          </a:p>
          <a:p>
            <a:r>
              <a:rPr lang="en-GB" dirty="0" smtClean="0"/>
              <a:t>Entries drop off the list if they are not used</a:t>
            </a:r>
          </a:p>
          <a:p>
            <a:r>
              <a:rPr lang="en-GB" dirty="0" smtClean="0"/>
              <a:t>Each time a Link file is used it is modified</a:t>
            </a:r>
          </a:p>
          <a:p>
            <a:r>
              <a:rPr lang="en-GB" dirty="0" smtClean="0"/>
              <a:t>Contents of link file</a:t>
            </a:r>
          </a:p>
          <a:p>
            <a:pPr lvl="1"/>
            <a:r>
              <a:rPr lang="en-GB" dirty="0" smtClean="0"/>
              <a:t>Complete path to target file</a:t>
            </a:r>
          </a:p>
          <a:p>
            <a:pPr lvl="1"/>
            <a:r>
              <a:rPr lang="en-GB" dirty="0" smtClean="0"/>
              <a:t>File size (bytes)</a:t>
            </a:r>
          </a:p>
          <a:p>
            <a:pPr lvl="1"/>
            <a:r>
              <a:rPr lang="en-GB" dirty="0" smtClean="0"/>
              <a:t>MAC time stamps</a:t>
            </a:r>
          </a:p>
          <a:p>
            <a:r>
              <a:rPr lang="en-GB" dirty="0" smtClean="0"/>
              <a:t>Only tells us the last time it was opened</a:t>
            </a:r>
          </a:p>
          <a:p>
            <a:endParaRPr lang="en-GB" dirty="0" smtClean="0"/>
          </a:p>
        </p:txBody>
      </p:sp>
      <p:sp>
        <p:nvSpPr>
          <p:cNvPr id="21506" name="Rectangle 2"/>
          <p:cNvSpPr>
            <a:spLocks noGrp="1" noChangeArrowheads="1"/>
          </p:cNvSpPr>
          <p:nvPr>
            <p:ph type="title"/>
          </p:nvPr>
        </p:nvSpPr>
        <p:spPr>
          <a:xfrm>
            <a:off x="500034" y="642919"/>
            <a:ext cx="8229600" cy="642942"/>
          </a:xfrm>
        </p:spPr>
        <p:txBody>
          <a:bodyPr/>
          <a:lstStyle/>
          <a:p>
            <a:pPr fontAlgn="auto">
              <a:spcAft>
                <a:spcPts val="0"/>
              </a:spcAft>
              <a:defRPr/>
            </a:pPr>
            <a:r>
              <a:rPr lang="en-GB" sz="3200" dirty="0" smtClean="0"/>
              <a:t>Link Files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a:xfrm>
            <a:off x="428596" y="857232"/>
            <a:ext cx="8229600" cy="5649913"/>
          </a:xfrm>
        </p:spPr>
        <p:txBody>
          <a:bodyPr/>
          <a:lstStyle/>
          <a:p>
            <a:pPr>
              <a:buFontTx/>
              <a:buNone/>
            </a:pPr>
            <a:r>
              <a:rPr lang="en-GB" dirty="0" smtClean="0"/>
              <a:t>Recent Folder</a:t>
            </a:r>
          </a:p>
        </p:txBody>
      </p:sp>
      <p:sp>
        <p:nvSpPr>
          <p:cNvPr id="31747" name="Text Box 4"/>
          <p:cNvSpPr txBox="1">
            <a:spLocks noChangeArrowheads="1"/>
          </p:cNvSpPr>
          <p:nvPr/>
        </p:nvSpPr>
        <p:spPr bwMode="auto">
          <a:xfrm>
            <a:off x="900113" y="1557338"/>
            <a:ext cx="719137" cy="1028700"/>
          </a:xfrm>
          <a:prstGeom prst="rect">
            <a:avLst/>
          </a:prstGeom>
          <a:noFill/>
          <a:ln w="19050">
            <a:solidFill>
              <a:srgbClr val="FF3399"/>
            </a:solidFill>
            <a:miter lim="800000"/>
            <a:headEnd/>
            <a:tailEnd/>
          </a:ln>
        </p:spPr>
        <p:txBody>
          <a:bodyPr>
            <a:spAutoFit/>
          </a:bodyPr>
          <a:lstStyle/>
          <a:p>
            <a:pPr>
              <a:spcBef>
                <a:spcPct val="50000"/>
              </a:spcBef>
            </a:pPr>
            <a:r>
              <a:rPr lang="en-GB" sz="800" dirty="0"/>
              <a:t>Hksdk akljalkfn  alkdfjla alkjlfkjla laklkjlklkad  aejfhjh</a:t>
            </a:r>
          </a:p>
          <a:p>
            <a:pPr>
              <a:spcBef>
                <a:spcPct val="50000"/>
              </a:spcBef>
            </a:pPr>
            <a:endParaRPr lang="en-GB" sz="800" dirty="0"/>
          </a:p>
        </p:txBody>
      </p:sp>
      <p:sp>
        <p:nvSpPr>
          <p:cNvPr id="31748" name="Text Box 5"/>
          <p:cNvSpPr txBox="1">
            <a:spLocks noChangeArrowheads="1"/>
          </p:cNvSpPr>
          <p:nvPr/>
        </p:nvSpPr>
        <p:spPr bwMode="auto">
          <a:xfrm>
            <a:off x="250825" y="2708275"/>
            <a:ext cx="1584325" cy="1054100"/>
          </a:xfrm>
          <a:prstGeom prst="rect">
            <a:avLst/>
          </a:prstGeom>
          <a:noFill/>
          <a:ln w="9525">
            <a:noFill/>
            <a:miter lim="800000"/>
            <a:headEnd/>
            <a:tailEnd/>
          </a:ln>
        </p:spPr>
        <p:txBody>
          <a:bodyPr>
            <a:spAutoFit/>
          </a:bodyPr>
          <a:lstStyle/>
          <a:p>
            <a:pPr>
              <a:spcBef>
                <a:spcPct val="50000"/>
              </a:spcBef>
            </a:pPr>
            <a:r>
              <a:rPr lang="en-GB" dirty="0"/>
              <a:t>User opens a new doc</a:t>
            </a:r>
          </a:p>
          <a:p>
            <a:pPr>
              <a:spcBef>
                <a:spcPct val="50000"/>
              </a:spcBef>
            </a:pPr>
            <a:r>
              <a:rPr lang="en-GB" dirty="0"/>
              <a:t>Afile.doc</a:t>
            </a:r>
          </a:p>
        </p:txBody>
      </p:sp>
      <p:sp>
        <p:nvSpPr>
          <p:cNvPr id="31749" name="Text Box 6"/>
          <p:cNvSpPr txBox="1">
            <a:spLocks noChangeArrowheads="1"/>
          </p:cNvSpPr>
          <p:nvPr/>
        </p:nvSpPr>
        <p:spPr bwMode="auto">
          <a:xfrm>
            <a:off x="2195513" y="1412875"/>
            <a:ext cx="431800" cy="3678238"/>
          </a:xfrm>
          <a:prstGeom prst="rect">
            <a:avLst/>
          </a:prstGeom>
          <a:solidFill>
            <a:schemeClr val="accent2"/>
          </a:solidFill>
          <a:ln w="9525">
            <a:solidFill>
              <a:schemeClr val="accent2"/>
            </a:solidFill>
            <a:miter lim="800000"/>
            <a:headEnd/>
            <a:tailEnd/>
          </a:ln>
        </p:spPr>
        <p:txBody>
          <a:bodyPr>
            <a:spAutoFit/>
          </a:bodyPr>
          <a:lstStyle/>
          <a:p>
            <a:pPr>
              <a:spcBef>
                <a:spcPct val="50000"/>
              </a:spcBef>
            </a:pPr>
            <a:endParaRPr lang="en-GB" dirty="0"/>
          </a:p>
          <a:p>
            <a:pPr>
              <a:spcBef>
                <a:spcPct val="50000"/>
              </a:spcBef>
            </a:pPr>
            <a:r>
              <a:rPr lang="en-GB" dirty="0">
                <a:solidFill>
                  <a:schemeClr val="bg1"/>
                </a:solidFill>
              </a:rPr>
              <a:t>O</a:t>
            </a:r>
          </a:p>
          <a:p>
            <a:pPr>
              <a:spcBef>
                <a:spcPct val="50000"/>
              </a:spcBef>
            </a:pPr>
            <a:r>
              <a:rPr lang="en-GB" dirty="0">
                <a:solidFill>
                  <a:schemeClr val="bg1"/>
                </a:solidFill>
              </a:rPr>
              <a:t>S</a:t>
            </a:r>
          </a:p>
          <a:p>
            <a:pPr>
              <a:spcBef>
                <a:spcPct val="50000"/>
              </a:spcBef>
            </a:pPr>
            <a:endParaRPr lang="en-GB" dirty="0"/>
          </a:p>
          <a:p>
            <a:pPr>
              <a:spcBef>
                <a:spcPct val="50000"/>
              </a:spcBef>
            </a:pPr>
            <a:endParaRPr lang="en-GB" dirty="0"/>
          </a:p>
          <a:p>
            <a:pPr>
              <a:spcBef>
                <a:spcPct val="50000"/>
              </a:spcBef>
            </a:pPr>
            <a:endParaRPr lang="en-GB" dirty="0"/>
          </a:p>
          <a:p>
            <a:pPr>
              <a:spcBef>
                <a:spcPct val="50000"/>
              </a:spcBef>
            </a:pPr>
            <a:endParaRPr lang="en-GB" dirty="0"/>
          </a:p>
          <a:p>
            <a:pPr>
              <a:spcBef>
                <a:spcPct val="50000"/>
              </a:spcBef>
            </a:pPr>
            <a:endParaRPr lang="en-GB" dirty="0"/>
          </a:p>
          <a:p>
            <a:pPr>
              <a:spcBef>
                <a:spcPct val="50000"/>
              </a:spcBef>
            </a:pPr>
            <a:endParaRPr lang="en-GB" dirty="0"/>
          </a:p>
        </p:txBody>
      </p:sp>
      <p:sp>
        <p:nvSpPr>
          <p:cNvPr id="31750" name="Line 7"/>
          <p:cNvSpPr>
            <a:spLocks noChangeShapeType="1"/>
          </p:cNvSpPr>
          <p:nvPr/>
        </p:nvSpPr>
        <p:spPr bwMode="auto">
          <a:xfrm>
            <a:off x="1619250" y="1916113"/>
            <a:ext cx="576263" cy="217487"/>
          </a:xfrm>
          <a:prstGeom prst="line">
            <a:avLst/>
          </a:prstGeom>
          <a:noFill/>
          <a:ln w="9525">
            <a:solidFill>
              <a:schemeClr val="tx1"/>
            </a:solidFill>
            <a:round/>
            <a:headEnd/>
            <a:tailEnd type="triangle" w="med" len="med"/>
          </a:ln>
        </p:spPr>
        <p:txBody>
          <a:bodyPr/>
          <a:lstStyle/>
          <a:p>
            <a:endParaRPr lang="en-GB" dirty="0"/>
          </a:p>
        </p:txBody>
      </p:sp>
      <p:sp>
        <p:nvSpPr>
          <p:cNvPr id="48136" name="Line 8"/>
          <p:cNvSpPr>
            <a:spLocks noChangeShapeType="1"/>
          </p:cNvSpPr>
          <p:nvPr/>
        </p:nvSpPr>
        <p:spPr bwMode="auto">
          <a:xfrm flipV="1">
            <a:off x="2627313" y="1341438"/>
            <a:ext cx="1873250" cy="719137"/>
          </a:xfrm>
          <a:prstGeom prst="line">
            <a:avLst/>
          </a:prstGeom>
          <a:noFill/>
          <a:ln w="9525">
            <a:solidFill>
              <a:schemeClr val="tx1"/>
            </a:solidFill>
            <a:round/>
            <a:headEnd/>
            <a:tailEnd type="triangle" w="med" len="med"/>
          </a:ln>
        </p:spPr>
        <p:txBody>
          <a:bodyPr/>
          <a:lstStyle/>
          <a:p>
            <a:endParaRPr lang="en-GB" dirty="0"/>
          </a:p>
        </p:txBody>
      </p:sp>
      <p:sp>
        <p:nvSpPr>
          <p:cNvPr id="31752" name="Text Box 9"/>
          <p:cNvSpPr txBox="1">
            <a:spLocks noChangeArrowheads="1"/>
          </p:cNvSpPr>
          <p:nvPr/>
        </p:nvSpPr>
        <p:spPr bwMode="auto">
          <a:xfrm>
            <a:off x="5580063" y="260350"/>
            <a:ext cx="1563705" cy="2046288"/>
          </a:xfrm>
          <a:prstGeom prst="rect">
            <a:avLst/>
          </a:prstGeom>
          <a:noFill/>
          <a:ln w="28575">
            <a:solidFill>
              <a:srgbClr val="FF3399"/>
            </a:solidFill>
            <a:miter lim="800000"/>
            <a:headEnd/>
            <a:tailEnd/>
          </a:ln>
        </p:spPr>
        <p:txBody>
          <a:bodyPr wrap="square">
            <a:spAutoFit/>
          </a:bodyPr>
          <a:lstStyle/>
          <a:p>
            <a:pPr>
              <a:spcBef>
                <a:spcPct val="50000"/>
              </a:spcBef>
            </a:pPr>
            <a:r>
              <a:rPr lang="en-GB" u="sng" dirty="0"/>
              <a:t>Recent Folder</a:t>
            </a:r>
          </a:p>
          <a:p>
            <a:pPr>
              <a:spcBef>
                <a:spcPct val="50000"/>
              </a:spcBef>
            </a:pPr>
            <a:endParaRPr lang="en-GB" dirty="0"/>
          </a:p>
          <a:p>
            <a:pPr>
              <a:spcBef>
                <a:spcPct val="50000"/>
              </a:spcBef>
            </a:pPr>
            <a:endParaRPr lang="en-GB" dirty="0"/>
          </a:p>
          <a:p>
            <a:pPr>
              <a:spcBef>
                <a:spcPct val="50000"/>
              </a:spcBef>
            </a:pPr>
            <a:endParaRPr lang="en-GB" dirty="0"/>
          </a:p>
          <a:p>
            <a:pPr>
              <a:spcBef>
                <a:spcPct val="50000"/>
              </a:spcBef>
            </a:pPr>
            <a:endParaRPr lang="en-GB" dirty="0"/>
          </a:p>
        </p:txBody>
      </p:sp>
      <p:sp>
        <p:nvSpPr>
          <p:cNvPr id="48138" name="AutoShape 10"/>
          <p:cNvSpPr>
            <a:spLocks noChangeArrowheads="1"/>
          </p:cNvSpPr>
          <p:nvPr/>
        </p:nvSpPr>
        <p:spPr bwMode="auto">
          <a:xfrm>
            <a:off x="4572000" y="836613"/>
            <a:ext cx="866775" cy="650875"/>
          </a:xfrm>
          <a:prstGeom prst="homePlate">
            <a:avLst>
              <a:gd name="adj" fmla="val 33293"/>
            </a:avLst>
          </a:prstGeom>
          <a:noFill/>
          <a:ln w="9525">
            <a:solidFill>
              <a:srgbClr val="66FFFF"/>
            </a:solidFill>
            <a:miter lim="800000"/>
            <a:headEnd/>
            <a:tailEnd/>
          </a:ln>
        </p:spPr>
        <p:txBody>
          <a:bodyPr>
            <a:spAutoFit/>
          </a:bodyPr>
          <a:lstStyle/>
          <a:p>
            <a:pPr>
              <a:spcBef>
                <a:spcPct val="50000"/>
              </a:spcBef>
            </a:pPr>
            <a:r>
              <a:rPr lang="en-GB" dirty="0"/>
              <a:t>Link file</a:t>
            </a:r>
          </a:p>
        </p:txBody>
      </p:sp>
      <p:sp>
        <p:nvSpPr>
          <p:cNvPr id="48140" name="Text Box 12"/>
          <p:cNvSpPr txBox="1">
            <a:spLocks noChangeArrowheads="1"/>
          </p:cNvSpPr>
          <p:nvPr/>
        </p:nvSpPr>
        <p:spPr bwMode="auto">
          <a:xfrm>
            <a:off x="5651500" y="1052513"/>
            <a:ext cx="1563706" cy="366712"/>
          </a:xfrm>
          <a:prstGeom prst="rect">
            <a:avLst/>
          </a:prstGeom>
          <a:noFill/>
          <a:ln w="9525">
            <a:noFill/>
            <a:miter lim="800000"/>
            <a:headEnd/>
            <a:tailEnd/>
          </a:ln>
        </p:spPr>
        <p:txBody>
          <a:bodyPr wrap="square">
            <a:spAutoFit/>
          </a:bodyPr>
          <a:lstStyle/>
          <a:p>
            <a:pPr>
              <a:spcBef>
                <a:spcPct val="50000"/>
              </a:spcBef>
            </a:pPr>
            <a:r>
              <a:rPr lang="en-GB" dirty="0"/>
              <a:t>Afile.doc.lnk</a:t>
            </a:r>
          </a:p>
        </p:txBody>
      </p:sp>
      <p:sp>
        <p:nvSpPr>
          <p:cNvPr id="48141" name="Text Box 13"/>
          <p:cNvSpPr txBox="1">
            <a:spLocks noChangeArrowheads="1"/>
          </p:cNvSpPr>
          <p:nvPr/>
        </p:nvSpPr>
        <p:spPr bwMode="auto">
          <a:xfrm>
            <a:off x="971550" y="4437063"/>
            <a:ext cx="719138" cy="1028700"/>
          </a:xfrm>
          <a:prstGeom prst="rect">
            <a:avLst/>
          </a:prstGeom>
          <a:noFill/>
          <a:ln w="19050">
            <a:solidFill>
              <a:srgbClr val="FF3399"/>
            </a:solidFill>
            <a:miter lim="800000"/>
            <a:headEnd/>
            <a:tailEnd/>
          </a:ln>
        </p:spPr>
        <p:txBody>
          <a:bodyPr>
            <a:spAutoFit/>
          </a:bodyPr>
          <a:lstStyle/>
          <a:p>
            <a:pPr>
              <a:spcBef>
                <a:spcPct val="50000"/>
              </a:spcBef>
            </a:pPr>
            <a:r>
              <a:rPr lang="en-GB" sz="800" dirty="0"/>
              <a:t>Hksdk akljalkfn  alkdfjla alkjlfkjla laklkjlklkad  aejfhjh</a:t>
            </a:r>
          </a:p>
          <a:p>
            <a:pPr>
              <a:spcBef>
                <a:spcPct val="50000"/>
              </a:spcBef>
            </a:pPr>
            <a:endParaRPr lang="en-GB" sz="800" dirty="0"/>
          </a:p>
        </p:txBody>
      </p:sp>
      <p:sp>
        <p:nvSpPr>
          <p:cNvPr id="48142" name="Text Box 14"/>
          <p:cNvSpPr txBox="1">
            <a:spLocks noChangeArrowheads="1"/>
          </p:cNvSpPr>
          <p:nvPr/>
        </p:nvSpPr>
        <p:spPr bwMode="auto">
          <a:xfrm>
            <a:off x="1258888" y="5445125"/>
            <a:ext cx="1800225" cy="641350"/>
          </a:xfrm>
          <a:prstGeom prst="rect">
            <a:avLst/>
          </a:prstGeom>
          <a:noFill/>
          <a:ln w="9525">
            <a:noFill/>
            <a:miter lim="800000"/>
            <a:headEnd/>
            <a:tailEnd/>
          </a:ln>
        </p:spPr>
        <p:txBody>
          <a:bodyPr>
            <a:spAutoFit/>
          </a:bodyPr>
          <a:lstStyle/>
          <a:p>
            <a:pPr>
              <a:spcBef>
                <a:spcPct val="50000"/>
              </a:spcBef>
            </a:pPr>
            <a:r>
              <a:rPr lang="en-GB" dirty="0"/>
              <a:t>User re-opens document later</a:t>
            </a:r>
          </a:p>
        </p:txBody>
      </p:sp>
      <p:sp>
        <p:nvSpPr>
          <p:cNvPr id="48143" name="Line 15"/>
          <p:cNvSpPr>
            <a:spLocks noChangeShapeType="1"/>
          </p:cNvSpPr>
          <p:nvPr/>
        </p:nvSpPr>
        <p:spPr bwMode="auto">
          <a:xfrm flipV="1">
            <a:off x="1692275" y="4508500"/>
            <a:ext cx="576263" cy="288925"/>
          </a:xfrm>
          <a:prstGeom prst="line">
            <a:avLst/>
          </a:prstGeom>
          <a:noFill/>
          <a:ln w="9525">
            <a:solidFill>
              <a:schemeClr val="tx1"/>
            </a:solidFill>
            <a:round/>
            <a:headEnd/>
            <a:tailEnd type="triangle" w="med" len="med"/>
          </a:ln>
        </p:spPr>
        <p:txBody>
          <a:bodyPr/>
          <a:lstStyle/>
          <a:p>
            <a:endParaRPr lang="en-GB" dirty="0"/>
          </a:p>
        </p:txBody>
      </p:sp>
      <p:sp>
        <p:nvSpPr>
          <p:cNvPr id="48144" name="Line 16"/>
          <p:cNvSpPr>
            <a:spLocks noChangeShapeType="1"/>
          </p:cNvSpPr>
          <p:nvPr/>
        </p:nvSpPr>
        <p:spPr bwMode="auto">
          <a:xfrm flipV="1">
            <a:off x="2627313" y="1341438"/>
            <a:ext cx="2952750" cy="3095625"/>
          </a:xfrm>
          <a:prstGeom prst="line">
            <a:avLst/>
          </a:prstGeom>
          <a:noFill/>
          <a:ln w="9525">
            <a:solidFill>
              <a:schemeClr val="tx1"/>
            </a:solidFill>
            <a:round/>
            <a:headEnd/>
            <a:tailEnd type="triangle" w="med" len="med"/>
          </a:ln>
        </p:spPr>
        <p:txBody>
          <a:bodyPr/>
          <a:lstStyle/>
          <a:p>
            <a:endParaRPr lang="en-GB" dirty="0"/>
          </a:p>
        </p:txBody>
      </p:sp>
      <p:sp>
        <p:nvSpPr>
          <p:cNvPr id="48145" name="Text Box 17"/>
          <p:cNvSpPr txBox="1">
            <a:spLocks noChangeArrowheads="1"/>
          </p:cNvSpPr>
          <p:nvPr/>
        </p:nvSpPr>
        <p:spPr bwMode="auto">
          <a:xfrm>
            <a:off x="3924300" y="2852738"/>
            <a:ext cx="1943100" cy="1190625"/>
          </a:xfrm>
          <a:prstGeom prst="rect">
            <a:avLst/>
          </a:prstGeom>
          <a:noFill/>
          <a:ln w="9525">
            <a:noFill/>
            <a:miter lim="800000"/>
            <a:headEnd/>
            <a:tailEnd/>
          </a:ln>
        </p:spPr>
        <p:txBody>
          <a:bodyPr>
            <a:spAutoFit/>
          </a:bodyPr>
          <a:lstStyle/>
          <a:p>
            <a:pPr>
              <a:spcBef>
                <a:spcPct val="50000"/>
              </a:spcBef>
            </a:pPr>
            <a:r>
              <a:rPr lang="en-GB" dirty="0"/>
              <a:t>Checks MAC times to determine the most recent link</a:t>
            </a:r>
          </a:p>
        </p:txBody>
      </p:sp>
      <p:sp>
        <p:nvSpPr>
          <p:cNvPr id="31760" name="Rectangle 18"/>
          <p:cNvSpPr>
            <a:spLocks noChangeArrowheads="1"/>
          </p:cNvSpPr>
          <p:nvPr/>
        </p:nvSpPr>
        <p:spPr bwMode="auto">
          <a:xfrm>
            <a:off x="4211960" y="5157192"/>
            <a:ext cx="4330700" cy="1323439"/>
          </a:xfrm>
          <a:prstGeom prst="rect">
            <a:avLst/>
          </a:prstGeom>
          <a:noFill/>
          <a:ln w="9525">
            <a:noFill/>
            <a:miter lim="800000"/>
            <a:headEnd/>
            <a:tailEnd/>
          </a:ln>
        </p:spPr>
        <p:txBody>
          <a:bodyPr>
            <a:spAutoFit/>
          </a:bodyPr>
          <a:lstStyle/>
          <a:p>
            <a:r>
              <a:rPr lang="en-GB" sz="2000" dirty="0"/>
              <a:t>displays the last 15 documents but can contain hundreds of link files</a:t>
            </a:r>
          </a:p>
          <a:p>
            <a:endParaRPr lang="en-GB" sz="2000" dirty="0"/>
          </a:p>
          <a:p>
            <a:r>
              <a:rPr lang="en-GB" sz="2000" dirty="0"/>
              <a:t>Does this help 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136"/>
                                        </p:tgtEl>
                                        <p:attrNameLst>
                                          <p:attrName>style.visibility</p:attrName>
                                        </p:attrNameLst>
                                      </p:cBhvr>
                                      <p:to>
                                        <p:strVal val="visible"/>
                                      </p:to>
                                    </p:set>
                                    <p:animEffect transition="in" filter="wipe(down)">
                                      <p:cBhvr>
                                        <p:cTn id="7" dur="500"/>
                                        <p:tgtEl>
                                          <p:spTgt spid="4813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813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81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81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81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8143"/>
                                        </p:tgtEl>
                                        <p:attrNameLst>
                                          <p:attrName>style.visibility</p:attrName>
                                        </p:attrNameLst>
                                      </p:cBhvr>
                                      <p:to>
                                        <p:strVal val="visible"/>
                                      </p:to>
                                    </p:set>
                                    <p:animEffect transition="in" filter="wipe(down)">
                                      <p:cBhvr>
                                        <p:cTn id="24" dur="500"/>
                                        <p:tgtEl>
                                          <p:spTgt spid="48143"/>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48144"/>
                                        </p:tgtEl>
                                        <p:attrNameLst>
                                          <p:attrName>style.visibility</p:attrName>
                                        </p:attrNameLst>
                                      </p:cBhvr>
                                      <p:to>
                                        <p:strVal val="visible"/>
                                      </p:to>
                                    </p:set>
                                    <p:animEffect transition="in" filter="wipe(down)">
                                      <p:cBhvr>
                                        <p:cTn id="28" dur="500"/>
                                        <p:tgtEl>
                                          <p:spTgt spid="48144"/>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4814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animBg="1"/>
      <p:bldP spid="48138" grpId="0" animBg="1"/>
      <p:bldP spid="48140" grpId="0"/>
      <p:bldP spid="48141" grpId="0" animBg="1"/>
      <p:bldP spid="48142" grpId="0"/>
      <p:bldP spid="48143" grpId="0" animBg="1"/>
      <p:bldP spid="48144" grpId="0" animBg="1"/>
      <p:bldP spid="48145" grpId="0"/>
      <p:bldP spid="3176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ChangeAspect="1" noChangeArrowheads="1"/>
          </p:cNvPicPr>
          <p:nvPr/>
        </p:nvPicPr>
        <p:blipFill>
          <a:blip r:embed="rId3" cstate="print"/>
          <a:srcRect/>
          <a:stretch>
            <a:fillRect/>
          </a:stretch>
        </p:blipFill>
        <p:spPr bwMode="auto">
          <a:xfrm>
            <a:off x="0" y="0"/>
            <a:ext cx="9144000" cy="6929438"/>
          </a:xfrm>
          <a:prstGeom prst="rect">
            <a:avLst/>
          </a:prstGeom>
          <a:noFill/>
          <a:ln w="9525">
            <a:noFill/>
            <a:miter lim="800000"/>
            <a:headEnd/>
            <a:tailEnd/>
          </a:ln>
        </p:spPr>
      </p:pic>
      <p:sp>
        <p:nvSpPr>
          <p:cNvPr id="32771" name="Line 5"/>
          <p:cNvSpPr>
            <a:spLocks noChangeShapeType="1"/>
          </p:cNvSpPr>
          <p:nvPr/>
        </p:nvSpPr>
        <p:spPr bwMode="auto">
          <a:xfrm>
            <a:off x="1500166" y="4929198"/>
            <a:ext cx="2424134" cy="804852"/>
          </a:xfrm>
          <a:prstGeom prst="line">
            <a:avLst/>
          </a:prstGeom>
          <a:noFill/>
          <a:ln w="28575">
            <a:solidFill>
              <a:srgbClr val="FF3399"/>
            </a:solidFill>
            <a:round/>
            <a:headEnd/>
            <a:tailEnd type="triangle" w="med" len="med"/>
          </a:ln>
        </p:spPr>
        <p:txBody>
          <a:bodyPr/>
          <a:lstStyle/>
          <a:p>
            <a:endParaRPr lang="en-GB" dirty="0"/>
          </a:p>
        </p:txBody>
      </p:sp>
      <p:sp>
        <p:nvSpPr>
          <p:cNvPr id="32772" name="Oval 6"/>
          <p:cNvSpPr>
            <a:spLocks noChangeArrowheads="1"/>
          </p:cNvSpPr>
          <p:nvPr/>
        </p:nvSpPr>
        <p:spPr bwMode="auto">
          <a:xfrm>
            <a:off x="5364163" y="2492375"/>
            <a:ext cx="1008062" cy="360363"/>
          </a:xfrm>
          <a:prstGeom prst="ellipse">
            <a:avLst/>
          </a:prstGeom>
          <a:noFill/>
          <a:ln w="19050">
            <a:solidFill>
              <a:srgbClr val="FF3399"/>
            </a:solidFill>
            <a:round/>
            <a:headEnd/>
            <a:tailEnd/>
          </a:ln>
        </p:spPr>
        <p:txBody>
          <a:bodyPr wrap="none" anchor="ctr"/>
          <a:lstStyle/>
          <a:p>
            <a:endParaRPr lang="en-US" dirty="0"/>
          </a:p>
        </p:txBody>
      </p:sp>
      <p:sp>
        <p:nvSpPr>
          <p:cNvPr id="32773" name="Text Box 7"/>
          <p:cNvSpPr txBox="1">
            <a:spLocks noChangeArrowheads="1"/>
          </p:cNvSpPr>
          <p:nvPr/>
        </p:nvSpPr>
        <p:spPr bwMode="auto">
          <a:xfrm>
            <a:off x="571472" y="4500570"/>
            <a:ext cx="1152525" cy="641350"/>
          </a:xfrm>
          <a:prstGeom prst="rect">
            <a:avLst/>
          </a:prstGeom>
          <a:noFill/>
          <a:ln w="9525">
            <a:noFill/>
            <a:miter lim="800000"/>
            <a:headEnd/>
            <a:tailEnd/>
          </a:ln>
        </p:spPr>
        <p:txBody>
          <a:bodyPr>
            <a:spAutoFit/>
          </a:bodyPr>
          <a:lstStyle/>
          <a:p>
            <a:pPr>
              <a:spcBef>
                <a:spcPct val="50000"/>
              </a:spcBef>
            </a:pPr>
            <a:r>
              <a:rPr lang="en-GB" dirty="0">
                <a:solidFill>
                  <a:srgbClr val="FF3399"/>
                </a:solidFill>
              </a:rPr>
              <a:t>Recent Folder</a:t>
            </a:r>
          </a:p>
        </p:txBody>
      </p:sp>
      <p:sp>
        <p:nvSpPr>
          <p:cNvPr id="32774" name="Oval 8"/>
          <p:cNvSpPr>
            <a:spLocks noChangeArrowheads="1"/>
          </p:cNvSpPr>
          <p:nvPr/>
        </p:nvSpPr>
        <p:spPr bwMode="auto">
          <a:xfrm>
            <a:off x="5724525" y="5661025"/>
            <a:ext cx="1584325" cy="360363"/>
          </a:xfrm>
          <a:prstGeom prst="ellipse">
            <a:avLst/>
          </a:prstGeom>
          <a:noFill/>
          <a:ln w="28575">
            <a:solidFill>
              <a:srgbClr val="FF3399"/>
            </a:solidFill>
            <a:round/>
            <a:headEnd/>
            <a:tailEnd/>
          </a:ln>
        </p:spPr>
        <p:txBody>
          <a:bodyPr wrap="none" anchor="ctr"/>
          <a:lstStyle/>
          <a:p>
            <a:endParaRPr lang="en-US" dirty="0"/>
          </a:p>
        </p:txBody>
      </p:sp>
      <p:sp>
        <p:nvSpPr>
          <p:cNvPr id="7" name="Oval 6"/>
          <p:cNvSpPr>
            <a:spLocks noChangeArrowheads="1"/>
          </p:cNvSpPr>
          <p:nvPr/>
        </p:nvSpPr>
        <p:spPr bwMode="auto">
          <a:xfrm>
            <a:off x="4286248" y="2857496"/>
            <a:ext cx="1143008" cy="428628"/>
          </a:xfrm>
          <a:prstGeom prst="ellipse">
            <a:avLst/>
          </a:prstGeom>
          <a:noFill/>
          <a:ln w="19050">
            <a:solidFill>
              <a:srgbClr val="FF3399"/>
            </a:solidFill>
            <a:round/>
            <a:headEnd/>
            <a:tailEnd/>
          </a:ln>
        </p:spPr>
        <p:txBody>
          <a:bodyPr wrap="none" anchor="ctr"/>
          <a:lstStyle/>
          <a:p>
            <a:endParaRPr lang="en-US" dirty="0"/>
          </a:p>
        </p:txBody>
      </p:sp>
      <p:grpSp>
        <p:nvGrpSpPr>
          <p:cNvPr id="8" name="Group 18"/>
          <p:cNvGrpSpPr>
            <a:grpSpLocks/>
          </p:cNvGrpSpPr>
          <p:nvPr/>
        </p:nvGrpSpPr>
        <p:grpSpPr bwMode="auto">
          <a:xfrm>
            <a:off x="1928794" y="3643314"/>
            <a:ext cx="2449513" cy="1008063"/>
            <a:chOff x="1292" y="1162"/>
            <a:chExt cx="1543" cy="635"/>
          </a:xfrm>
        </p:grpSpPr>
        <p:grpSp>
          <p:nvGrpSpPr>
            <p:cNvPr id="9" name="Group 10"/>
            <p:cNvGrpSpPr>
              <a:grpSpLocks/>
            </p:cNvGrpSpPr>
            <p:nvPr/>
          </p:nvGrpSpPr>
          <p:grpSpPr bwMode="auto">
            <a:xfrm>
              <a:off x="1292" y="1162"/>
              <a:ext cx="1224" cy="631"/>
              <a:chOff x="703" y="1389"/>
              <a:chExt cx="1224" cy="631"/>
            </a:xfrm>
          </p:grpSpPr>
          <p:sp>
            <p:nvSpPr>
              <p:cNvPr id="13" name="Text Box 7"/>
              <p:cNvSpPr txBox="1">
                <a:spLocks noChangeArrowheads="1"/>
              </p:cNvSpPr>
              <p:nvPr/>
            </p:nvSpPr>
            <p:spPr bwMode="auto">
              <a:xfrm>
                <a:off x="703" y="1389"/>
                <a:ext cx="1224" cy="231"/>
              </a:xfrm>
              <a:prstGeom prst="rect">
                <a:avLst/>
              </a:prstGeom>
              <a:noFill/>
              <a:ln w="9525">
                <a:noFill/>
                <a:miter lim="800000"/>
                <a:headEnd/>
                <a:tailEnd/>
              </a:ln>
            </p:spPr>
            <p:txBody>
              <a:bodyPr>
                <a:spAutoFit/>
              </a:bodyPr>
              <a:lstStyle/>
              <a:p>
                <a:pPr>
                  <a:spcBef>
                    <a:spcPct val="50000"/>
                  </a:spcBef>
                </a:pPr>
                <a:r>
                  <a:rPr lang="en-GB" dirty="0">
                    <a:solidFill>
                      <a:srgbClr val="FF3399"/>
                    </a:solidFill>
                  </a:rPr>
                  <a:t>Offset 28 bytes</a:t>
                </a:r>
              </a:p>
            </p:txBody>
          </p:sp>
          <p:sp>
            <p:nvSpPr>
              <p:cNvPr id="14" name="Text Box 8"/>
              <p:cNvSpPr txBox="1">
                <a:spLocks noChangeArrowheads="1"/>
              </p:cNvSpPr>
              <p:nvPr/>
            </p:nvSpPr>
            <p:spPr bwMode="auto">
              <a:xfrm>
                <a:off x="1111" y="1616"/>
                <a:ext cx="726" cy="404"/>
              </a:xfrm>
              <a:prstGeom prst="rect">
                <a:avLst/>
              </a:prstGeom>
              <a:noFill/>
              <a:ln w="9525">
                <a:noFill/>
                <a:miter lim="800000"/>
                <a:headEnd/>
                <a:tailEnd/>
              </a:ln>
            </p:spPr>
            <p:txBody>
              <a:bodyPr>
                <a:spAutoFit/>
              </a:bodyPr>
              <a:lstStyle/>
              <a:p>
                <a:r>
                  <a:rPr lang="en-GB" dirty="0">
                    <a:solidFill>
                      <a:srgbClr val="FF3399"/>
                    </a:solidFill>
                  </a:rPr>
                  <a:t>36 bytes</a:t>
                </a:r>
              </a:p>
              <a:p>
                <a:r>
                  <a:rPr lang="en-GB" dirty="0">
                    <a:solidFill>
                      <a:srgbClr val="FF3399"/>
                    </a:solidFill>
                  </a:rPr>
                  <a:t>44 bytes</a:t>
                </a:r>
              </a:p>
            </p:txBody>
          </p:sp>
        </p:grpSp>
        <p:sp>
          <p:nvSpPr>
            <p:cNvPr id="10" name="Line 11"/>
            <p:cNvSpPr>
              <a:spLocks noChangeShapeType="1"/>
            </p:cNvSpPr>
            <p:nvPr/>
          </p:nvSpPr>
          <p:spPr bwMode="auto">
            <a:xfrm flipV="1">
              <a:off x="2336" y="1253"/>
              <a:ext cx="453" cy="45"/>
            </a:xfrm>
            <a:prstGeom prst="line">
              <a:avLst/>
            </a:prstGeom>
            <a:noFill/>
            <a:ln w="19050">
              <a:solidFill>
                <a:srgbClr val="FF3399"/>
              </a:solidFill>
              <a:round/>
              <a:headEnd/>
              <a:tailEnd type="triangle" w="med" len="med"/>
            </a:ln>
          </p:spPr>
          <p:txBody>
            <a:bodyPr/>
            <a:lstStyle/>
            <a:p>
              <a:endParaRPr lang="en-GB" dirty="0"/>
            </a:p>
          </p:txBody>
        </p:sp>
        <p:sp>
          <p:nvSpPr>
            <p:cNvPr id="11" name="Line 12"/>
            <p:cNvSpPr>
              <a:spLocks noChangeShapeType="1"/>
            </p:cNvSpPr>
            <p:nvPr/>
          </p:nvSpPr>
          <p:spPr bwMode="auto">
            <a:xfrm flipV="1">
              <a:off x="2336" y="1525"/>
              <a:ext cx="453" cy="0"/>
            </a:xfrm>
            <a:prstGeom prst="line">
              <a:avLst/>
            </a:prstGeom>
            <a:noFill/>
            <a:ln w="19050">
              <a:solidFill>
                <a:srgbClr val="FF3399"/>
              </a:solidFill>
              <a:round/>
              <a:headEnd/>
              <a:tailEnd type="triangle" w="med" len="med"/>
            </a:ln>
          </p:spPr>
          <p:txBody>
            <a:bodyPr/>
            <a:lstStyle/>
            <a:p>
              <a:endParaRPr lang="en-GB" dirty="0"/>
            </a:p>
          </p:txBody>
        </p:sp>
        <p:sp>
          <p:nvSpPr>
            <p:cNvPr id="12" name="Line 13"/>
            <p:cNvSpPr>
              <a:spLocks noChangeShapeType="1"/>
            </p:cNvSpPr>
            <p:nvPr/>
          </p:nvSpPr>
          <p:spPr bwMode="auto">
            <a:xfrm>
              <a:off x="2336" y="1706"/>
              <a:ext cx="499" cy="91"/>
            </a:xfrm>
            <a:prstGeom prst="line">
              <a:avLst/>
            </a:prstGeom>
            <a:noFill/>
            <a:ln w="19050">
              <a:solidFill>
                <a:srgbClr val="FF3399"/>
              </a:solidFill>
              <a:round/>
              <a:headEnd/>
              <a:tailEnd type="triangle" w="med" len="med"/>
            </a:ln>
          </p:spPr>
          <p:txBody>
            <a:bodyPr/>
            <a:lstStyle/>
            <a:p>
              <a:endParaRPr lang="en-GB" dirty="0"/>
            </a:p>
          </p:txBody>
        </p:sp>
      </p:grpSp>
      <p:sp>
        <p:nvSpPr>
          <p:cNvPr id="15" name="Rectangle 14"/>
          <p:cNvSpPr>
            <a:spLocks noChangeArrowheads="1"/>
          </p:cNvSpPr>
          <p:nvPr/>
        </p:nvSpPr>
        <p:spPr bwMode="auto">
          <a:xfrm>
            <a:off x="2484438" y="4868863"/>
            <a:ext cx="1682750" cy="366712"/>
          </a:xfrm>
          <a:prstGeom prst="rect">
            <a:avLst/>
          </a:prstGeom>
          <a:noFill/>
          <a:ln w="9525">
            <a:noFill/>
            <a:miter lim="800000"/>
            <a:headEnd/>
            <a:tailEnd/>
          </a:ln>
        </p:spPr>
        <p:txBody>
          <a:bodyPr wrap="none">
            <a:spAutoFit/>
          </a:bodyPr>
          <a:lstStyle/>
          <a:p>
            <a:r>
              <a:rPr lang="en-GB" dirty="0">
                <a:solidFill>
                  <a:srgbClr val="FF3399"/>
                </a:solidFill>
              </a:rPr>
              <a:t>Unique header</a:t>
            </a:r>
          </a:p>
        </p:txBody>
      </p:sp>
      <p:sp>
        <p:nvSpPr>
          <p:cNvPr id="16" name="Line 15"/>
          <p:cNvSpPr>
            <a:spLocks noChangeShapeType="1"/>
          </p:cNvSpPr>
          <p:nvPr/>
        </p:nvSpPr>
        <p:spPr bwMode="auto">
          <a:xfrm>
            <a:off x="4140200" y="5157788"/>
            <a:ext cx="1800225" cy="647700"/>
          </a:xfrm>
          <a:prstGeom prst="line">
            <a:avLst/>
          </a:prstGeom>
          <a:noFill/>
          <a:ln w="19050">
            <a:solidFill>
              <a:srgbClr val="FF3399"/>
            </a:solidFill>
            <a:round/>
            <a:headEnd/>
            <a:tailEnd type="triangle" w="med" len="med"/>
          </a:ln>
        </p:spPr>
        <p:txBody>
          <a:bodyPr/>
          <a:lstStyle/>
          <a:p>
            <a:endParaRPr lang="en-GB" dirty="0"/>
          </a:p>
        </p:txBody>
      </p:sp>
      <p:sp>
        <p:nvSpPr>
          <p:cNvPr id="19" name="Text Box 21"/>
          <p:cNvSpPr txBox="1">
            <a:spLocks noChangeArrowheads="1"/>
          </p:cNvSpPr>
          <p:nvPr/>
        </p:nvSpPr>
        <p:spPr bwMode="auto">
          <a:xfrm>
            <a:off x="7000892" y="3857628"/>
            <a:ext cx="1008062" cy="915987"/>
          </a:xfrm>
          <a:prstGeom prst="rect">
            <a:avLst/>
          </a:prstGeom>
          <a:noFill/>
          <a:ln w="9525">
            <a:noFill/>
            <a:miter lim="800000"/>
            <a:headEnd/>
            <a:tailEnd/>
          </a:ln>
        </p:spPr>
        <p:txBody>
          <a:bodyPr>
            <a:spAutoFit/>
          </a:bodyPr>
          <a:lstStyle/>
          <a:p>
            <a:pPr>
              <a:spcBef>
                <a:spcPct val="50000"/>
              </a:spcBef>
            </a:pPr>
            <a:r>
              <a:rPr lang="en-GB" dirty="0">
                <a:solidFill>
                  <a:srgbClr val="FF3399"/>
                </a:solidFill>
              </a:rPr>
              <a:t>MAC time stamps</a:t>
            </a:r>
          </a:p>
        </p:txBody>
      </p:sp>
      <p:sp>
        <p:nvSpPr>
          <p:cNvPr id="20" name="TextBox 19"/>
          <p:cNvSpPr txBox="1"/>
          <p:nvPr/>
        </p:nvSpPr>
        <p:spPr>
          <a:xfrm>
            <a:off x="214282" y="3071810"/>
            <a:ext cx="1571636" cy="369332"/>
          </a:xfrm>
          <a:prstGeom prst="rect">
            <a:avLst/>
          </a:prstGeom>
          <a:noFill/>
        </p:spPr>
        <p:txBody>
          <a:bodyPr wrap="square" rtlCol="0">
            <a:spAutoFit/>
          </a:bodyPr>
          <a:lstStyle/>
          <a:p>
            <a:r>
              <a:rPr lang="en-GB" dirty="0" smtClean="0"/>
              <a:t>Windows XP</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7" grpId="0" animBg="1"/>
      <p:bldP spid="15" grpId="0"/>
      <p:bldP spid="16" grpId="0" animBg="1"/>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785794"/>
            <a:ext cx="8715436" cy="5857916"/>
          </a:xfrm>
        </p:spPr>
        <p:txBody>
          <a:bodyPr>
            <a:normAutofit/>
          </a:bodyPr>
          <a:lstStyle/>
          <a:p>
            <a:pPr>
              <a:buNone/>
            </a:pPr>
            <a:r>
              <a:rPr lang="en-GB" sz="3200" dirty="0" smtClean="0">
                <a:solidFill>
                  <a:schemeClr val="accent1">
                    <a:lumMod val="75000"/>
                  </a:schemeClr>
                </a:solidFill>
              </a:rPr>
              <a:t>Recent list</a:t>
            </a:r>
          </a:p>
          <a:p>
            <a:r>
              <a:rPr lang="en-GB" dirty="0" smtClean="0"/>
              <a:t>In Windows 7 they are in</a:t>
            </a:r>
          </a:p>
          <a:p>
            <a:pPr algn="ctr">
              <a:buNone/>
            </a:pPr>
            <a:r>
              <a:rPr lang="en-GB" sz="2400" dirty="0" smtClean="0"/>
              <a:t>User\</a:t>
            </a:r>
            <a:r>
              <a:rPr lang="en-GB" sz="2400" i="1" dirty="0" smtClean="0"/>
              <a:t>username\</a:t>
            </a:r>
            <a:r>
              <a:rPr lang="en-GB" sz="2400" dirty="0" smtClean="0"/>
              <a:t>AppData\Roaming\Microsoft\Windows\Recent</a:t>
            </a:r>
          </a:p>
          <a:p>
            <a:pPr algn="ctr">
              <a:buNone/>
            </a:pPr>
            <a:endParaRPr lang="en-GB" dirty="0" smtClean="0"/>
          </a:p>
          <a:p>
            <a:r>
              <a:rPr lang="en-GB" dirty="0" smtClean="0"/>
              <a:t>Lnk files are larger than in XP</a:t>
            </a:r>
          </a:p>
          <a:p>
            <a:r>
              <a:rPr lang="en-GB" dirty="0" smtClean="0"/>
              <a:t>Different information is displayed in different types of links </a:t>
            </a:r>
          </a:p>
          <a:p>
            <a:r>
              <a:rPr lang="en-GB" dirty="0" smtClean="0"/>
              <a:t>e.g. MAC addresses, NETBOIS names will be present if the target file is stored on an NTFS partition</a:t>
            </a:r>
          </a:p>
          <a:p>
            <a:endParaRPr lang="en-GB" dirty="0" smtClean="0"/>
          </a:p>
          <a:p>
            <a:r>
              <a:rPr lang="en-GB" dirty="0" smtClean="0"/>
              <a:t>Windows 7 LNK files contain Shell32 info, ASCII and Unicode – ongoing research</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cent.jpg"/>
          <p:cNvPicPr>
            <a:picLocks noChangeAspect="1"/>
          </p:cNvPicPr>
          <p:nvPr/>
        </p:nvPicPr>
        <p:blipFill>
          <a:blip r:embed="rId2" cstate="print"/>
          <a:stretch>
            <a:fillRect/>
          </a:stretch>
        </p:blipFill>
        <p:spPr>
          <a:xfrm>
            <a:off x="2000232" y="-242915"/>
            <a:ext cx="5072082" cy="7100915"/>
          </a:xfrm>
          <a:prstGeom prst="rect">
            <a:avLst/>
          </a:prstGeom>
        </p:spPr>
      </p:pic>
      <p:sp>
        <p:nvSpPr>
          <p:cNvPr id="5" name="Line 5"/>
          <p:cNvSpPr>
            <a:spLocks noChangeShapeType="1"/>
          </p:cNvSpPr>
          <p:nvPr/>
        </p:nvSpPr>
        <p:spPr bwMode="auto">
          <a:xfrm>
            <a:off x="1571604" y="4214818"/>
            <a:ext cx="1714512" cy="428628"/>
          </a:xfrm>
          <a:prstGeom prst="line">
            <a:avLst/>
          </a:prstGeom>
          <a:noFill/>
          <a:ln w="28575">
            <a:solidFill>
              <a:srgbClr val="FF3399"/>
            </a:solidFill>
            <a:round/>
            <a:headEnd/>
            <a:tailEnd type="triangle" w="med" len="med"/>
          </a:ln>
        </p:spPr>
        <p:txBody>
          <a:bodyPr/>
          <a:lstStyle/>
          <a:p>
            <a:endParaRPr lang="en-GB" dirty="0"/>
          </a:p>
        </p:txBody>
      </p:sp>
      <p:sp>
        <p:nvSpPr>
          <p:cNvPr id="6" name="Line 5"/>
          <p:cNvSpPr>
            <a:spLocks noChangeShapeType="1"/>
          </p:cNvSpPr>
          <p:nvPr/>
        </p:nvSpPr>
        <p:spPr bwMode="auto">
          <a:xfrm flipH="1" flipV="1">
            <a:off x="6643702" y="1357298"/>
            <a:ext cx="1428760" cy="357190"/>
          </a:xfrm>
          <a:prstGeom prst="line">
            <a:avLst/>
          </a:prstGeom>
          <a:noFill/>
          <a:ln w="28575">
            <a:solidFill>
              <a:srgbClr val="FF3399"/>
            </a:solidFill>
            <a:round/>
            <a:headEnd/>
            <a:tailEnd type="triangle" w="med" len="med"/>
          </a:ln>
        </p:spPr>
        <p:txBody>
          <a:bodyPr/>
          <a:lstStyle/>
          <a:p>
            <a:endParaRPr lang="en-GB" dirty="0"/>
          </a:p>
        </p:txBody>
      </p:sp>
      <p:sp>
        <p:nvSpPr>
          <p:cNvPr id="7" name="Line 5"/>
          <p:cNvSpPr>
            <a:spLocks noChangeShapeType="1"/>
          </p:cNvSpPr>
          <p:nvPr/>
        </p:nvSpPr>
        <p:spPr bwMode="auto">
          <a:xfrm>
            <a:off x="1857356" y="2071678"/>
            <a:ext cx="928694" cy="0"/>
          </a:xfrm>
          <a:prstGeom prst="line">
            <a:avLst/>
          </a:prstGeom>
          <a:noFill/>
          <a:ln w="28575">
            <a:solidFill>
              <a:srgbClr val="FF3399"/>
            </a:solidFill>
            <a:round/>
            <a:headEnd/>
            <a:tailEnd type="triangle" w="med" len="med"/>
          </a:ln>
        </p:spPr>
        <p:txBody>
          <a:bodyPr/>
          <a:lstStyle/>
          <a:p>
            <a:endParaRPr lang="en-GB" dirty="0"/>
          </a:p>
        </p:txBody>
      </p:sp>
      <p:sp>
        <p:nvSpPr>
          <p:cNvPr id="8" name="Line 5"/>
          <p:cNvSpPr>
            <a:spLocks noChangeShapeType="1"/>
          </p:cNvSpPr>
          <p:nvPr/>
        </p:nvSpPr>
        <p:spPr bwMode="auto">
          <a:xfrm>
            <a:off x="1928794" y="3571876"/>
            <a:ext cx="1000132" cy="0"/>
          </a:xfrm>
          <a:prstGeom prst="line">
            <a:avLst/>
          </a:prstGeom>
          <a:noFill/>
          <a:ln w="28575">
            <a:solidFill>
              <a:srgbClr val="FF3399"/>
            </a:solidFill>
            <a:round/>
            <a:headEnd/>
            <a:tailEnd type="triangle" w="med" len="med"/>
          </a:ln>
        </p:spPr>
        <p:txBody>
          <a:bodyPr/>
          <a:lstStyle/>
          <a:p>
            <a:endParaRPr lang="en-GB" dirty="0"/>
          </a:p>
        </p:txBody>
      </p:sp>
      <p:sp>
        <p:nvSpPr>
          <p:cNvPr id="9" name="TextBox 8"/>
          <p:cNvSpPr txBox="1"/>
          <p:nvPr/>
        </p:nvSpPr>
        <p:spPr>
          <a:xfrm>
            <a:off x="7786710" y="1714488"/>
            <a:ext cx="1143008" cy="369332"/>
          </a:xfrm>
          <a:prstGeom prst="rect">
            <a:avLst/>
          </a:prstGeom>
          <a:noFill/>
        </p:spPr>
        <p:txBody>
          <a:bodyPr wrap="square" rtlCol="0">
            <a:spAutoFit/>
          </a:bodyPr>
          <a:lstStyle/>
          <a:p>
            <a:r>
              <a:rPr lang="en-GB" dirty="0" smtClean="0"/>
              <a:t>LNK file</a:t>
            </a:r>
            <a:endParaRPr lang="en-GB" dirty="0"/>
          </a:p>
        </p:txBody>
      </p:sp>
      <p:sp>
        <p:nvSpPr>
          <p:cNvPr id="10" name="TextBox 9"/>
          <p:cNvSpPr txBox="1"/>
          <p:nvPr/>
        </p:nvSpPr>
        <p:spPr>
          <a:xfrm>
            <a:off x="0" y="3929066"/>
            <a:ext cx="1785950" cy="369332"/>
          </a:xfrm>
          <a:prstGeom prst="rect">
            <a:avLst/>
          </a:prstGeom>
          <a:noFill/>
        </p:spPr>
        <p:txBody>
          <a:bodyPr wrap="square" rtlCol="0">
            <a:spAutoFit/>
          </a:bodyPr>
          <a:lstStyle/>
          <a:p>
            <a:pPr algn="r"/>
            <a:r>
              <a:rPr lang="en-GB" dirty="0" smtClean="0"/>
              <a:t>Recent folder</a:t>
            </a:r>
            <a:endParaRPr lang="en-GB" dirty="0"/>
          </a:p>
        </p:txBody>
      </p:sp>
      <p:sp>
        <p:nvSpPr>
          <p:cNvPr id="11" name="TextBox 10"/>
          <p:cNvSpPr txBox="1"/>
          <p:nvPr/>
        </p:nvSpPr>
        <p:spPr>
          <a:xfrm>
            <a:off x="6072198" y="5643578"/>
            <a:ext cx="2786082" cy="646331"/>
          </a:xfrm>
          <a:prstGeom prst="rect">
            <a:avLst/>
          </a:prstGeom>
          <a:noFill/>
        </p:spPr>
        <p:txBody>
          <a:bodyPr wrap="square" rtlCol="0">
            <a:spAutoFit/>
          </a:bodyPr>
          <a:lstStyle/>
          <a:p>
            <a:r>
              <a:rPr lang="en-GB" dirty="0" smtClean="0"/>
              <a:t>Shows that this file has been on the Desktop</a:t>
            </a:r>
            <a:endParaRPr lang="en-GB"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764704"/>
            <a:ext cx="8786874" cy="6093296"/>
          </a:xfrm>
        </p:spPr>
        <p:txBody>
          <a:bodyPr>
            <a:normAutofit lnSpcReduction="10000"/>
          </a:bodyPr>
          <a:lstStyle/>
          <a:p>
            <a:pPr>
              <a:buNone/>
            </a:pPr>
            <a:r>
              <a:rPr lang="en-GB" sz="2800" dirty="0" smtClean="0">
                <a:solidFill>
                  <a:schemeClr val="accent1">
                    <a:lumMod val="75000"/>
                  </a:schemeClr>
                </a:solidFill>
              </a:rPr>
              <a:t>Introduced in Windows 7 – Jump Lists</a:t>
            </a:r>
          </a:p>
          <a:p>
            <a:r>
              <a:rPr lang="en-GB" dirty="0" smtClean="0"/>
              <a:t>Every app has a start menu – Jump list</a:t>
            </a:r>
          </a:p>
          <a:p>
            <a:r>
              <a:rPr lang="en-GB" dirty="0" smtClean="0"/>
              <a:t>Combines</a:t>
            </a:r>
          </a:p>
          <a:p>
            <a:pPr lvl="1"/>
            <a:r>
              <a:rPr lang="en-GB" dirty="0" smtClean="0"/>
              <a:t>Recent files and recent web sites</a:t>
            </a:r>
          </a:p>
          <a:p>
            <a:pPr lvl="1"/>
            <a:r>
              <a:rPr lang="en-GB" dirty="0" smtClean="0"/>
              <a:t>Application created custom lists</a:t>
            </a:r>
          </a:p>
          <a:p>
            <a:r>
              <a:rPr lang="en-GB" dirty="0" smtClean="0"/>
              <a:t>Jump lists appear in the Start Menu and on the Taskbar</a:t>
            </a:r>
          </a:p>
          <a:p>
            <a:r>
              <a:rPr lang="en-GB" dirty="0" smtClean="0"/>
              <a:t>Users can “pin” a program to the Taskbar</a:t>
            </a:r>
          </a:p>
          <a:p>
            <a:r>
              <a:rPr lang="en-GB" dirty="0" smtClean="0"/>
              <a:t>Right click the application icon and select Pin the program to the Taskbar</a:t>
            </a:r>
          </a:p>
          <a:p>
            <a:r>
              <a:rPr lang="en-GB" dirty="0" smtClean="0"/>
              <a:t>On by default – can be disabled (goto Properties – Start Menu)</a:t>
            </a:r>
          </a:p>
          <a:p>
            <a:r>
              <a:rPr lang="en-GB" dirty="0" smtClean="0"/>
              <a:t>All MS programs have Jump Lists</a:t>
            </a:r>
          </a:p>
          <a:p>
            <a:r>
              <a:rPr lang="en-GB" dirty="0" smtClean="0"/>
              <a:t>Designed to make it easier for the user to locate (recent) APIs included in Windows</a:t>
            </a:r>
          </a:p>
          <a:p>
            <a:endParaRPr lang="en-GB"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08720"/>
            <a:ext cx="8643998" cy="5559896"/>
          </a:xfrm>
        </p:spPr>
        <p:txBody>
          <a:bodyPr>
            <a:normAutofit/>
          </a:bodyPr>
          <a:lstStyle/>
          <a:p>
            <a:r>
              <a:rPr lang="en-GB" dirty="0" smtClean="0"/>
              <a:t>The list for pinned programs is stored in:-</a:t>
            </a:r>
          </a:p>
          <a:p>
            <a:pPr algn="ctr">
              <a:buNone/>
            </a:pPr>
            <a:r>
              <a:rPr lang="en-GB" dirty="0" smtClean="0"/>
              <a:t>User\</a:t>
            </a:r>
            <a:r>
              <a:rPr lang="en-GB" i="1" dirty="0" smtClean="0"/>
              <a:t>username\</a:t>
            </a:r>
            <a:r>
              <a:rPr lang="en-GB" dirty="0" err="1" smtClean="0"/>
              <a:t>AppData</a:t>
            </a:r>
            <a:r>
              <a:rPr lang="en-GB" dirty="0" smtClean="0"/>
              <a:t>\Roaming\Microsoft\</a:t>
            </a:r>
          </a:p>
          <a:p>
            <a:pPr algn="ctr">
              <a:buNone/>
            </a:pPr>
            <a:r>
              <a:rPr lang="en-GB" dirty="0" err="1" smtClean="0"/>
              <a:t>InternetExplorer</a:t>
            </a:r>
            <a:r>
              <a:rPr lang="en-GB" dirty="0" smtClean="0"/>
              <a:t>\Quick Launch\User Pinned\Taskbar</a:t>
            </a:r>
          </a:p>
          <a:p>
            <a:pPr algn="ctr">
              <a:buNone/>
            </a:pPr>
            <a:endParaRPr lang="en-GB" dirty="0" smtClean="0"/>
          </a:p>
          <a:p>
            <a:r>
              <a:rPr lang="en-GB" dirty="0" smtClean="0"/>
              <a:t>Jump Lists are contained in files with an MS extension</a:t>
            </a:r>
          </a:p>
          <a:p>
            <a:r>
              <a:rPr lang="en-GB" dirty="0" smtClean="0"/>
              <a:t>These can include AutomaticDestinations and Custom Destinations</a:t>
            </a:r>
          </a:p>
          <a:p>
            <a:r>
              <a:rPr lang="en-GB" dirty="0" smtClean="0"/>
              <a:t>Each MS file contains a list of files in the Jump List</a:t>
            </a:r>
          </a:p>
          <a:p>
            <a:r>
              <a:rPr lang="en-GB" dirty="0" smtClean="0"/>
              <a:t>If a program is on the Desktop it will not appear in the Jump List</a:t>
            </a:r>
          </a:p>
          <a:p>
            <a:r>
              <a:rPr lang="en-GB" dirty="0" smtClean="0"/>
              <a:t>When the Jump lists are disabled, the folder contents are cleared but not wiped</a:t>
            </a:r>
            <a:endParaRPr lang="en-GB"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714355"/>
            <a:ext cx="8229600" cy="5594369"/>
          </a:xfrm>
          <a:prstGeom prst="rect">
            <a:avLst/>
          </a:prstGeom>
        </p:spPr>
        <p:txBody>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Tx/>
              <a:buNone/>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Temp folder</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Specific to a user</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Contains backup copies of files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Programs write temp install files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Normally hidden from the user</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Removing a prog from Program files often leaves files and folders in Temp</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Use it to refute the claim that a user never had a particular application on their PC</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a:xfrm>
            <a:off x="457200" y="857232"/>
            <a:ext cx="8229600" cy="5786478"/>
          </a:xfrm>
        </p:spPr>
        <p:txBody>
          <a:bodyPr/>
          <a:lstStyle/>
          <a:p>
            <a:pPr eaLnBrk="1" hangingPunct="1">
              <a:buFontTx/>
              <a:buNone/>
            </a:pPr>
            <a:r>
              <a:rPr lang="en-GB" dirty="0" smtClean="0"/>
              <a:t>Favorites Folder</a:t>
            </a:r>
          </a:p>
          <a:p>
            <a:pPr eaLnBrk="1" hangingPunct="1"/>
            <a:r>
              <a:rPr lang="en-GB" dirty="0" smtClean="0"/>
              <a:t>Contains Internet shortcut files for MS IE</a:t>
            </a:r>
          </a:p>
          <a:p>
            <a:pPr eaLnBrk="1" hangingPunct="1"/>
            <a:endParaRPr lang="en-GB" dirty="0" smtClean="0"/>
          </a:p>
          <a:p>
            <a:pPr eaLnBrk="1" hangingPunct="1"/>
            <a:r>
              <a:rPr lang="en-GB" dirty="0" smtClean="0"/>
              <a:t>By default – some are preinstalled</a:t>
            </a:r>
          </a:p>
          <a:p>
            <a:pPr eaLnBrk="1" hangingPunct="1"/>
            <a:r>
              <a:rPr lang="en-GB" dirty="0" smtClean="0"/>
              <a:t>Similar to link files</a:t>
            </a:r>
          </a:p>
          <a:p>
            <a:pPr lvl="1" eaLnBrk="1" hangingPunct="1"/>
            <a:r>
              <a:rPr lang="en-GB" dirty="0" smtClean="0"/>
              <a:t>has information about the target</a:t>
            </a:r>
          </a:p>
          <a:p>
            <a:pPr lvl="1" eaLnBrk="1" hangingPunct="1"/>
            <a:r>
              <a:rPr lang="en-GB" dirty="0" smtClean="0"/>
              <a:t>user accesses target</a:t>
            </a:r>
          </a:p>
          <a:p>
            <a:pPr lvl="1" eaLnBrk="1" hangingPunct="1"/>
            <a:r>
              <a:rPr lang="en-GB" dirty="0" smtClean="0"/>
              <a:t>file ext in .URL</a:t>
            </a:r>
          </a:p>
          <a:p>
            <a:pPr eaLnBrk="1" hangingPunct="1"/>
            <a:endParaRPr lang="en-GB" dirty="0" smtClean="0"/>
          </a:p>
          <a:p>
            <a:pPr eaLnBrk="1" hangingPunct="1"/>
            <a:r>
              <a:rPr lang="en-GB" dirty="0" smtClean="0"/>
              <a:t>Each URL file has a unique header</a:t>
            </a:r>
          </a:p>
          <a:p>
            <a:pPr eaLnBrk="1" hangingPunct="1"/>
            <a:r>
              <a:rPr lang="en-GB" dirty="0" smtClean="0"/>
              <a:t>User driven</a:t>
            </a:r>
          </a:p>
          <a:p>
            <a:pPr eaLnBrk="1" hangingPunct="1"/>
            <a:endParaRPr lang="en-GB"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idx="1"/>
          </p:nvPr>
        </p:nvSpPr>
        <p:spPr>
          <a:xfrm>
            <a:off x="250825" y="857232"/>
            <a:ext cx="8642350" cy="5857916"/>
          </a:xfrm>
        </p:spPr>
        <p:txBody>
          <a:bodyPr>
            <a:normAutofit fontScale="92500" lnSpcReduction="10000"/>
          </a:bodyPr>
          <a:lstStyle/>
          <a:p>
            <a:r>
              <a:rPr lang="en-GB" dirty="0" smtClean="0"/>
              <a:t>NTFS – uses 64 bit date and time stamp</a:t>
            </a:r>
          </a:p>
          <a:p>
            <a:r>
              <a:rPr lang="en-GB" dirty="0" smtClean="0"/>
              <a:t>Displayed to user with local time zone offset</a:t>
            </a:r>
          </a:p>
          <a:p>
            <a:r>
              <a:rPr lang="en-GB" dirty="0" smtClean="0"/>
              <a:t>Computer was seized in a one Time Zone – may have been configured in another!</a:t>
            </a:r>
          </a:p>
          <a:p>
            <a:r>
              <a:rPr lang="en-GB" dirty="0" smtClean="0"/>
              <a:t>Or may be deliberately configured incorrectly</a:t>
            </a:r>
          </a:p>
          <a:p>
            <a:endParaRPr lang="en-GB" dirty="0" smtClean="0"/>
          </a:p>
          <a:p>
            <a:r>
              <a:rPr lang="en-GB" dirty="0" smtClean="0"/>
              <a:t>Unix</a:t>
            </a:r>
          </a:p>
          <a:p>
            <a:pPr lvl="1"/>
            <a:r>
              <a:rPr lang="en-GB" dirty="0" smtClean="0"/>
              <a:t>1</a:t>
            </a:r>
            <a:r>
              <a:rPr lang="en-GB" baseline="30000" dirty="0" smtClean="0"/>
              <a:t>st</a:t>
            </a:r>
            <a:r>
              <a:rPr lang="en-GB" dirty="0" smtClean="0"/>
              <a:t> Jan 1970 – GMT 00:00:00</a:t>
            </a:r>
          </a:p>
          <a:p>
            <a:pPr lvl="1"/>
            <a:r>
              <a:rPr lang="en-GB" dirty="0" smtClean="0"/>
              <a:t>in </a:t>
            </a:r>
            <a:r>
              <a:rPr lang="en-GB" dirty="0" smtClean="0"/>
              <a:t>seconds</a:t>
            </a:r>
          </a:p>
          <a:p>
            <a:pPr lvl="1"/>
            <a:r>
              <a:rPr lang="en-GB" dirty="0"/>
              <a:t>32 bit integer </a:t>
            </a:r>
            <a:endParaRPr lang="en-GB" dirty="0" smtClean="0"/>
          </a:p>
          <a:p>
            <a:endParaRPr lang="en-GB" dirty="0" smtClean="0"/>
          </a:p>
          <a:p>
            <a:r>
              <a:rPr lang="en-GB" dirty="0" smtClean="0"/>
              <a:t>Windows</a:t>
            </a:r>
          </a:p>
          <a:p>
            <a:pPr lvl="1"/>
            <a:r>
              <a:rPr lang="en-GB" dirty="0" smtClean="0"/>
              <a:t>1</a:t>
            </a:r>
            <a:r>
              <a:rPr lang="en-GB" baseline="30000" dirty="0" smtClean="0"/>
              <a:t>st</a:t>
            </a:r>
            <a:r>
              <a:rPr lang="en-GB" dirty="0" smtClean="0"/>
              <a:t> Jan 1601 – GMT 00:00:00</a:t>
            </a:r>
          </a:p>
          <a:p>
            <a:pPr lvl="1"/>
            <a:r>
              <a:rPr lang="en-GB" dirty="0" smtClean="0"/>
              <a:t>100 nanosecond </a:t>
            </a:r>
            <a:r>
              <a:rPr lang="en-GB" dirty="0" smtClean="0"/>
              <a:t>intervals</a:t>
            </a:r>
          </a:p>
          <a:p>
            <a:pPr lvl="1"/>
            <a:r>
              <a:rPr lang="en-GB" dirty="0"/>
              <a:t>64 bit integer </a:t>
            </a:r>
            <a:endParaRPr lang="en-GB"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0">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0">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0">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a:xfrm>
            <a:off x="179388" y="836713"/>
            <a:ext cx="8785225" cy="5002112"/>
          </a:xfrm>
        </p:spPr>
        <p:txBody>
          <a:bodyPr/>
          <a:lstStyle/>
          <a:p>
            <a:pPr eaLnBrk="1" hangingPunct="1">
              <a:buFontTx/>
              <a:buNone/>
            </a:pPr>
            <a:r>
              <a:rPr lang="en-GB" dirty="0" smtClean="0"/>
              <a:t>History Folder</a:t>
            </a:r>
          </a:p>
          <a:p>
            <a:pPr eaLnBrk="1" hangingPunct="1"/>
            <a:r>
              <a:rPr lang="en-GB" dirty="0" smtClean="0"/>
              <a:t>Can go back and see the web sites that they visited</a:t>
            </a:r>
          </a:p>
          <a:p>
            <a:pPr eaLnBrk="1" hangingPunct="1"/>
            <a:r>
              <a:rPr lang="en-GB" dirty="0" smtClean="0"/>
              <a:t>Can view History File from IE (History Button)</a:t>
            </a:r>
          </a:p>
          <a:p>
            <a:pPr eaLnBrk="1" hangingPunct="1"/>
            <a:r>
              <a:rPr lang="en-GB" dirty="0" smtClean="0"/>
              <a:t>Index.dat is in each folder</a:t>
            </a:r>
          </a:p>
          <a:p>
            <a:pPr eaLnBrk="1" hangingPunct="1"/>
            <a:endParaRPr lang="en-GB" dirty="0" smtClean="0"/>
          </a:p>
        </p:txBody>
      </p:sp>
      <p:pic>
        <p:nvPicPr>
          <p:cNvPr id="44035" name="Picture 4"/>
          <p:cNvPicPr>
            <a:picLocks noChangeAspect="1" noChangeArrowheads="1"/>
          </p:cNvPicPr>
          <p:nvPr/>
        </p:nvPicPr>
        <p:blipFill>
          <a:blip r:embed="rId2" cstate="print"/>
          <a:srcRect/>
          <a:stretch>
            <a:fillRect/>
          </a:stretch>
        </p:blipFill>
        <p:spPr bwMode="auto">
          <a:xfrm>
            <a:off x="1214414" y="3214686"/>
            <a:ext cx="6408738" cy="324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52388" y="133350"/>
            <a:ext cx="9039225" cy="6591300"/>
          </a:xfrm>
          <a:prstGeom prst="rect">
            <a:avLst/>
          </a:prstGeom>
          <a:noFill/>
          <a:ln w="9525">
            <a:noFill/>
            <a:miter lim="800000"/>
            <a:headEnd/>
            <a:tailEnd/>
          </a:ln>
        </p:spPr>
      </p:pic>
      <p:sp>
        <p:nvSpPr>
          <p:cNvPr id="45059" name="Oval 3"/>
          <p:cNvSpPr>
            <a:spLocks noChangeArrowheads="1"/>
          </p:cNvSpPr>
          <p:nvPr/>
        </p:nvSpPr>
        <p:spPr bwMode="auto">
          <a:xfrm>
            <a:off x="1187450" y="2276475"/>
            <a:ext cx="1081088" cy="288925"/>
          </a:xfrm>
          <a:prstGeom prst="ellipse">
            <a:avLst/>
          </a:prstGeom>
          <a:noFill/>
          <a:ln w="28575">
            <a:solidFill>
              <a:srgbClr val="FF3399"/>
            </a:solidFill>
            <a:round/>
            <a:headEnd/>
            <a:tailEnd/>
          </a:ln>
        </p:spPr>
        <p:txBody>
          <a:bodyPr wrap="none" anchor="ctr"/>
          <a:lstStyle/>
          <a:p>
            <a:endParaRPr lang="en-US" dirty="0"/>
          </a:p>
        </p:txBody>
      </p:sp>
      <p:sp>
        <p:nvSpPr>
          <p:cNvPr id="45060" name="Line 4"/>
          <p:cNvSpPr>
            <a:spLocks noChangeShapeType="1"/>
          </p:cNvSpPr>
          <p:nvPr/>
        </p:nvSpPr>
        <p:spPr bwMode="auto">
          <a:xfrm flipV="1">
            <a:off x="5219700" y="1844675"/>
            <a:ext cx="215900" cy="936625"/>
          </a:xfrm>
          <a:prstGeom prst="line">
            <a:avLst/>
          </a:prstGeom>
          <a:noFill/>
          <a:ln w="28575">
            <a:solidFill>
              <a:srgbClr val="FF3399"/>
            </a:solidFill>
            <a:round/>
            <a:headEnd/>
            <a:tailEnd type="triangle" w="med" len="med"/>
          </a:ln>
        </p:spPr>
        <p:txBody>
          <a:bodyPr/>
          <a:lstStyle/>
          <a:p>
            <a:endParaRPr lang="en-GB" dirty="0"/>
          </a:p>
        </p:txBody>
      </p:sp>
      <p:sp>
        <p:nvSpPr>
          <p:cNvPr id="45061" name="Line 5"/>
          <p:cNvSpPr>
            <a:spLocks noChangeShapeType="1"/>
          </p:cNvSpPr>
          <p:nvPr/>
        </p:nvSpPr>
        <p:spPr bwMode="auto">
          <a:xfrm flipV="1">
            <a:off x="6156325" y="1844675"/>
            <a:ext cx="215900" cy="936625"/>
          </a:xfrm>
          <a:prstGeom prst="line">
            <a:avLst/>
          </a:prstGeom>
          <a:noFill/>
          <a:ln w="28575">
            <a:solidFill>
              <a:srgbClr val="FF3399"/>
            </a:solidFill>
            <a:round/>
            <a:headEnd/>
            <a:tailEnd type="triangle" w="med" len="med"/>
          </a:ln>
        </p:spPr>
        <p:txBody>
          <a:bodyPr/>
          <a:lstStyle/>
          <a:p>
            <a:endParaRPr lang="en-GB" dirty="0"/>
          </a:p>
        </p:txBody>
      </p:sp>
      <p:sp>
        <p:nvSpPr>
          <p:cNvPr id="45062" name="Line 6"/>
          <p:cNvSpPr>
            <a:spLocks noChangeShapeType="1"/>
          </p:cNvSpPr>
          <p:nvPr/>
        </p:nvSpPr>
        <p:spPr bwMode="auto">
          <a:xfrm flipV="1">
            <a:off x="7235825" y="1844675"/>
            <a:ext cx="215900" cy="936625"/>
          </a:xfrm>
          <a:prstGeom prst="line">
            <a:avLst/>
          </a:prstGeom>
          <a:noFill/>
          <a:ln w="28575">
            <a:solidFill>
              <a:srgbClr val="FF3399"/>
            </a:solidFill>
            <a:round/>
            <a:headEnd/>
            <a:tailEnd type="triangle" w="med" len="med"/>
          </a:ln>
        </p:spPr>
        <p:txBody>
          <a:bodyPr/>
          <a:lstStyle/>
          <a:p>
            <a:endParaRPr lang="en-GB" dirty="0"/>
          </a:p>
        </p:txBody>
      </p:sp>
      <p:sp>
        <p:nvSpPr>
          <p:cNvPr id="45063" name="Oval 7"/>
          <p:cNvSpPr>
            <a:spLocks noChangeArrowheads="1"/>
          </p:cNvSpPr>
          <p:nvPr/>
        </p:nvSpPr>
        <p:spPr bwMode="auto">
          <a:xfrm>
            <a:off x="1258888" y="6237288"/>
            <a:ext cx="4537075" cy="360362"/>
          </a:xfrm>
          <a:prstGeom prst="ellipse">
            <a:avLst/>
          </a:prstGeom>
          <a:noFill/>
          <a:ln w="28575">
            <a:solidFill>
              <a:srgbClr val="FF3399"/>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idx="1"/>
          </p:nvPr>
        </p:nvSpPr>
        <p:spPr>
          <a:xfrm>
            <a:off x="250825" y="714356"/>
            <a:ext cx="8569325" cy="6143644"/>
          </a:xfrm>
        </p:spPr>
        <p:txBody>
          <a:bodyPr/>
          <a:lstStyle/>
          <a:p>
            <a:pPr eaLnBrk="1" hangingPunct="1">
              <a:buFontTx/>
              <a:buNone/>
            </a:pPr>
            <a:r>
              <a:rPr lang="en-GB" dirty="0" smtClean="0"/>
              <a:t>Temporary Internet Files</a:t>
            </a:r>
          </a:p>
          <a:p>
            <a:pPr eaLnBrk="1" hangingPunct="1">
              <a:buFontTx/>
              <a:buNone/>
            </a:pPr>
            <a:endParaRPr lang="en-GB" dirty="0" smtClean="0"/>
          </a:p>
          <a:p>
            <a:pPr eaLnBrk="1" hangingPunct="1"/>
            <a:r>
              <a:rPr lang="en-GB" dirty="0" smtClean="0"/>
              <a:t>Stores files downloaded and cached</a:t>
            </a:r>
          </a:p>
          <a:p>
            <a:pPr eaLnBrk="1" hangingPunct="1"/>
            <a:r>
              <a:rPr lang="en-GB" dirty="0" smtClean="0"/>
              <a:t>If files are current then browser does not need to get new copies</a:t>
            </a:r>
          </a:p>
          <a:p>
            <a:pPr eaLnBrk="1" hangingPunct="1"/>
            <a:r>
              <a:rPr lang="en-GB" dirty="0" smtClean="0"/>
              <a:t>Uses index.dat </a:t>
            </a:r>
          </a:p>
          <a:p>
            <a:pPr eaLnBrk="1" hangingPunct="1">
              <a:buFont typeface="Wingdings 3" pitchFamily="18" charset="2"/>
              <a:buNone/>
            </a:pPr>
            <a:endParaRPr lang="en-GB" dirty="0" smtClean="0"/>
          </a:p>
          <a:p>
            <a:pPr eaLnBrk="1" hangingPunct="1"/>
            <a:r>
              <a:rPr lang="en-GB" dirty="0" smtClean="0"/>
              <a:t>In Content.IE5 folder there are at least 4 folders</a:t>
            </a:r>
          </a:p>
          <a:p>
            <a:pPr eaLnBrk="1" hangingPunct="1"/>
            <a:r>
              <a:rPr lang="en-GB" dirty="0" smtClean="0"/>
              <a:t>Heavy browsers could have up to 20 folders</a:t>
            </a:r>
          </a:p>
          <a:p>
            <a:pPr eaLnBrk="1" hangingPunct="1"/>
            <a:r>
              <a:rPr lang="en-GB" dirty="0" smtClean="0"/>
              <a:t>Each web page consists of many files</a:t>
            </a:r>
          </a:p>
          <a:p>
            <a:pPr eaLnBrk="1" hangingPunct="1"/>
            <a:r>
              <a:rPr lang="en-GB" dirty="0" smtClean="0"/>
              <a:t>Changes name – e.g. bluespotted.jpg will be saved as bluespotted[1].jpg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4">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14">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914">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282" y="1142984"/>
            <a:ext cx="3429024" cy="3139321"/>
          </a:xfrm>
          <a:prstGeom prst="rect">
            <a:avLst/>
          </a:prstGeom>
          <a:noFill/>
        </p:spPr>
        <p:txBody>
          <a:bodyPr wrap="square" rtlCol="0">
            <a:spAutoFit/>
          </a:bodyPr>
          <a:lstStyle/>
          <a:p>
            <a:r>
              <a:rPr lang="en-GB" dirty="0" smtClean="0"/>
              <a:t>Windows 7</a:t>
            </a:r>
          </a:p>
          <a:p>
            <a:endParaRPr lang="en-GB" dirty="0" smtClean="0"/>
          </a:p>
          <a:p>
            <a:r>
              <a:rPr lang="en-GB" dirty="0" smtClean="0"/>
              <a:t>User\</a:t>
            </a:r>
            <a:r>
              <a:rPr lang="en-GB" i="1" dirty="0" smtClean="0"/>
              <a:t>username\</a:t>
            </a:r>
            <a:r>
              <a:rPr lang="en-GB" dirty="0" smtClean="0"/>
              <a:t>AppData\Local\Microsoft\Windows\Temporary Internet Files</a:t>
            </a:r>
          </a:p>
          <a:p>
            <a:endParaRPr lang="en-GB" dirty="0" smtClean="0"/>
          </a:p>
          <a:p>
            <a:r>
              <a:rPr lang="en-GB" dirty="0" smtClean="0"/>
              <a:t>Highlighted with green “Set Include”</a:t>
            </a:r>
          </a:p>
          <a:p>
            <a:endParaRPr lang="en-GB" dirty="0" smtClean="0"/>
          </a:p>
          <a:p>
            <a:endParaRPr lang="en-GB" dirty="0" smtClean="0"/>
          </a:p>
          <a:p>
            <a:endParaRPr lang="en-GB" dirty="0"/>
          </a:p>
        </p:txBody>
      </p:sp>
      <p:pic>
        <p:nvPicPr>
          <p:cNvPr id="5" name="Picture 4" descr="TempIntfiles.jpg"/>
          <p:cNvPicPr>
            <a:picLocks noChangeAspect="1"/>
          </p:cNvPicPr>
          <p:nvPr/>
        </p:nvPicPr>
        <p:blipFill>
          <a:blip r:embed="rId2" cstate="print"/>
          <a:stretch>
            <a:fillRect/>
          </a:stretch>
        </p:blipFill>
        <p:spPr>
          <a:xfrm>
            <a:off x="4000496" y="0"/>
            <a:ext cx="4929190" cy="6900866"/>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285720" y="928669"/>
            <a:ext cx="8643998" cy="5500727"/>
          </a:xfrm>
        </p:spPr>
        <p:txBody>
          <a:bodyPr>
            <a:normAutofit/>
          </a:bodyPr>
          <a:lstStyle/>
          <a:p>
            <a:pPr eaLnBrk="1" hangingPunct="1">
              <a:buFontTx/>
              <a:buNone/>
            </a:pPr>
            <a:r>
              <a:rPr lang="en-GB" dirty="0" smtClean="0"/>
              <a:t>Thumbnails - XP</a:t>
            </a:r>
          </a:p>
          <a:p>
            <a:pPr eaLnBrk="1" hangingPunct="1"/>
            <a:r>
              <a:rPr lang="en-GB" dirty="0" smtClean="0"/>
              <a:t>Used to quickly view large numbers of graphics</a:t>
            </a:r>
          </a:p>
          <a:p>
            <a:pPr eaLnBrk="1" hangingPunct="1"/>
            <a:r>
              <a:rPr lang="en-GB" dirty="0" smtClean="0"/>
              <a:t>Created in the folder where the pictures are located</a:t>
            </a:r>
          </a:p>
          <a:p>
            <a:pPr eaLnBrk="1" hangingPunct="1"/>
            <a:r>
              <a:rPr lang="en-GB" dirty="0" smtClean="0"/>
              <a:t>Small database - Thumbs.db</a:t>
            </a:r>
          </a:p>
          <a:p>
            <a:pPr eaLnBrk="1" hangingPunct="1"/>
            <a:r>
              <a:rPr lang="en-GB" dirty="0" smtClean="0"/>
              <a:t>Windows stores jpg, bmp, gif and htm as thumbnails</a:t>
            </a:r>
          </a:p>
          <a:p>
            <a:pPr eaLnBrk="1" hangingPunct="1"/>
            <a:r>
              <a:rPr lang="en-GB" dirty="0" smtClean="0"/>
              <a:t>Stored as a small jpg</a:t>
            </a:r>
          </a:p>
          <a:p>
            <a:pPr eaLnBrk="1" hangingPunct="1"/>
            <a:endParaRPr lang="en-GB" dirty="0" smtClean="0"/>
          </a:p>
          <a:p>
            <a:pPr eaLnBrk="1" hangingPunct="1"/>
            <a:r>
              <a:rPr lang="en-GB" dirty="0" smtClean="0"/>
              <a:t>Changed with Windows 7 and Vista</a:t>
            </a:r>
          </a:p>
          <a:p>
            <a:pPr eaLnBrk="1" hangingPunct="1"/>
            <a:r>
              <a:rPr lang="en-GB" dirty="0" smtClean="0"/>
              <a:t>Now called Thumbcache</a:t>
            </a:r>
          </a:p>
          <a:p>
            <a:r>
              <a:rPr lang="en-GB" sz="2800" dirty="0" smtClean="0"/>
              <a:t>Stored in</a:t>
            </a:r>
          </a:p>
          <a:p>
            <a:pPr>
              <a:buNone/>
            </a:pPr>
            <a:r>
              <a:rPr lang="en-GB" sz="2400" dirty="0" smtClean="0"/>
              <a:t>User\</a:t>
            </a:r>
            <a:r>
              <a:rPr lang="en-GB" sz="2400" i="1" dirty="0" smtClean="0"/>
              <a:t>username\</a:t>
            </a:r>
            <a:r>
              <a:rPr lang="en-GB" sz="2400" dirty="0" smtClean="0"/>
              <a:t>AppData\Local\Microsoft\Windows\Explorer</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idx="1"/>
          </p:nvPr>
        </p:nvSpPr>
        <p:spPr>
          <a:xfrm>
            <a:off x="323850" y="1000108"/>
            <a:ext cx="8640763" cy="5572164"/>
          </a:xfrm>
        </p:spPr>
        <p:txBody>
          <a:bodyPr/>
          <a:lstStyle/>
          <a:p>
            <a:pPr eaLnBrk="1" hangingPunct="1"/>
            <a:r>
              <a:rPr lang="en-GB" dirty="0" smtClean="0"/>
              <a:t>Could be hidden – why?</a:t>
            </a:r>
          </a:p>
          <a:p>
            <a:pPr eaLnBrk="1" hangingPunct="1">
              <a:buFontTx/>
              <a:buNone/>
            </a:pPr>
            <a:endParaRPr lang="en-GB" dirty="0" smtClean="0"/>
          </a:p>
          <a:p>
            <a:pPr eaLnBrk="1" hangingPunct="1"/>
            <a:r>
              <a:rPr lang="en-GB" dirty="0" smtClean="0"/>
              <a:t>If a picture file is deleted what happens to the thumbs.db?</a:t>
            </a:r>
          </a:p>
          <a:p>
            <a:pPr eaLnBrk="1" hangingPunct="1"/>
            <a:r>
              <a:rPr lang="en-GB" dirty="0" smtClean="0"/>
              <a:t>What happens if the folder is renamed?</a:t>
            </a:r>
          </a:p>
          <a:p>
            <a:pPr eaLnBrk="1" hangingPunct="1"/>
            <a:r>
              <a:rPr lang="en-GB" dirty="0" smtClean="0"/>
              <a:t>What happens if they delete the folder?</a:t>
            </a:r>
          </a:p>
          <a:p>
            <a:pPr eaLnBrk="1" hangingPunct="1"/>
            <a:r>
              <a:rPr lang="en-GB" dirty="0" smtClean="0"/>
              <a:t>What is displayed if the file is not a graphic?</a:t>
            </a:r>
          </a:p>
          <a:p>
            <a:pPr eaLnBrk="1" hangingPunct="1"/>
            <a:r>
              <a:rPr lang="en-GB" dirty="0" smtClean="0"/>
              <a:t>How can we get rid of the thumbs.db?</a:t>
            </a:r>
          </a:p>
          <a:p>
            <a:pPr eaLnBrk="1" hangingPunct="1"/>
            <a:r>
              <a:rPr lang="en-GB" dirty="0" smtClean="0"/>
              <a:t>Can you stop the thumbs.db being created?</a:t>
            </a:r>
          </a:p>
          <a:p>
            <a:pPr eaLnBrk="1" hangingPunct="1"/>
            <a:r>
              <a:rPr lang="en-GB" dirty="0" smtClean="0"/>
              <a:t>Click on Thumbs.db to see info</a:t>
            </a:r>
          </a:p>
          <a:p>
            <a:pPr eaLnBrk="1" hangingPunct="1"/>
            <a:endParaRPr lang="en-GB"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0" y="333375"/>
            <a:ext cx="9144000" cy="5705475"/>
          </a:xfrm>
          <a:prstGeom prst="rect">
            <a:avLst/>
          </a:prstGeom>
          <a:noFill/>
          <a:ln w="9525">
            <a:noFill/>
            <a:miter lim="800000"/>
            <a:headEnd/>
            <a:tailEnd/>
          </a:ln>
        </p:spPr>
      </p:pic>
      <p:sp>
        <p:nvSpPr>
          <p:cNvPr id="3" name="Oval 2"/>
          <p:cNvSpPr/>
          <p:nvPr/>
        </p:nvSpPr>
        <p:spPr>
          <a:xfrm>
            <a:off x="2411413" y="2060575"/>
            <a:ext cx="1512887" cy="360363"/>
          </a:xfrm>
          <a:prstGeom prst="ellipse">
            <a:avLst/>
          </a:prstGeom>
          <a:no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5" name="Straight Arrow Connector 4"/>
          <p:cNvCxnSpPr/>
          <p:nvPr/>
        </p:nvCxnSpPr>
        <p:spPr>
          <a:xfrm flipV="1">
            <a:off x="1116013" y="3789363"/>
            <a:ext cx="2951162" cy="1439862"/>
          </a:xfrm>
          <a:prstGeom prst="straightConnector1">
            <a:avLst/>
          </a:prstGeom>
          <a:ln w="28575">
            <a:solidFill>
              <a:srgbClr val="CC00CC"/>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4356"/>
            <a:ext cx="8229600" cy="5610244"/>
          </a:xfrm>
        </p:spPr>
        <p:txBody>
          <a:bodyPr/>
          <a:lstStyle/>
          <a:p>
            <a:pPr>
              <a:buNone/>
            </a:pPr>
            <a:r>
              <a:rPr lang="en-GB" dirty="0" smtClean="0"/>
              <a:t>Forensics Importance</a:t>
            </a:r>
          </a:p>
          <a:p>
            <a:r>
              <a:rPr lang="en-GB" dirty="0" smtClean="0"/>
              <a:t>Potential to provide collaborative evidence</a:t>
            </a:r>
          </a:p>
          <a:p>
            <a:r>
              <a:rPr lang="en-GB" dirty="0" smtClean="0"/>
              <a:t>User may delete files but Thumbs.db is a system file</a:t>
            </a:r>
          </a:p>
          <a:p>
            <a:r>
              <a:rPr lang="en-GB" dirty="0" smtClean="0"/>
              <a:t>May get left behind</a:t>
            </a:r>
          </a:p>
          <a:p>
            <a:endParaRPr lang="en-GB" dirty="0" smtClean="0"/>
          </a:p>
          <a:p>
            <a:pPr>
              <a:buNone/>
            </a:pPr>
            <a:r>
              <a:rPr lang="en-GB" dirty="0" smtClean="0"/>
              <a:t>In Windows 7</a:t>
            </a:r>
          </a:p>
          <a:p>
            <a:r>
              <a:rPr lang="en-GB" dirty="0" smtClean="0"/>
              <a:t>No longer with the parent files</a:t>
            </a:r>
          </a:p>
          <a:p>
            <a:r>
              <a:rPr lang="en-GB" dirty="0" smtClean="0"/>
              <a:t>Thumbcache is directly tied to the user</a:t>
            </a:r>
          </a:p>
          <a:p>
            <a:r>
              <a:rPr lang="en-GB" dirty="0" smtClean="0"/>
              <a:t>Folder contains 6 files</a:t>
            </a:r>
          </a:p>
          <a:p>
            <a:pPr lvl="1"/>
            <a:r>
              <a:rPr lang="en-GB" dirty="0" smtClean="0"/>
              <a:t>2 administrative</a:t>
            </a:r>
          </a:p>
          <a:p>
            <a:pPr lvl="1"/>
            <a:r>
              <a:rPr lang="en-GB" dirty="0" smtClean="0"/>
              <a:t>4 to store Thumbnail files</a:t>
            </a:r>
          </a:p>
          <a:p>
            <a:endParaRPr lang="en-GB" dirty="0" smtClean="0"/>
          </a:p>
          <a:p>
            <a:endParaRPr lang="en-GB" dirty="0" smtClean="0"/>
          </a:p>
          <a:p>
            <a:endParaRPr lang="en-GB"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umbs7.jpg"/>
          <p:cNvPicPr>
            <a:picLocks noChangeAspect="1"/>
          </p:cNvPicPr>
          <p:nvPr/>
        </p:nvPicPr>
        <p:blipFill>
          <a:blip r:embed="rId2" cstate="print"/>
          <a:stretch>
            <a:fillRect/>
          </a:stretch>
        </p:blipFill>
        <p:spPr>
          <a:xfrm>
            <a:off x="0" y="0"/>
            <a:ext cx="6400800" cy="4572000"/>
          </a:xfrm>
          <a:prstGeom prst="rect">
            <a:avLst/>
          </a:prstGeom>
        </p:spPr>
      </p:pic>
      <p:sp>
        <p:nvSpPr>
          <p:cNvPr id="3" name="TextBox 2"/>
          <p:cNvSpPr txBox="1"/>
          <p:nvPr/>
        </p:nvSpPr>
        <p:spPr>
          <a:xfrm>
            <a:off x="2928926" y="4643446"/>
            <a:ext cx="6072230" cy="2031325"/>
          </a:xfrm>
          <a:prstGeom prst="rect">
            <a:avLst/>
          </a:prstGeom>
          <a:noFill/>
        </p:spPr>
        <p:txBody>
          <a:bodyPr wrap="square" rtlCol="0">
            <a:spAutoFit/>
          </a:bodyPr>
          <a:lstStyle/>
          <a:p>
            <a:r>
              <a:rPr lang="en-GB" dirty="0" smtClean="0"/>
              <a:t>Thumbcache_1024.db</a:t>
            </a:r>
          </a:p>
          <a:p>
            <a:r>
              <a:rPr lang="en-GB" dirty="0" smtClean="0"/>
              <a:t>Thumbcache_256.db</a:t>
            </a:r>
          </a:p>
          <a:p>
            <a:r>
              <a:rPr lang="en-GB" dirty="0" smtClean="0"/>
              <a:t>Thumbcache_96.db</a:t>
            </a:r>
          </a:p>
          <a:p>
            <a:r>
              <a:rPr lang="en-GB" dirty="0" smtClean="0"/>
              <a:t>Thumbcache_32.db</a:t>
            </a:r>
          </a:p>
          <a:p>
            <a:endParaRPr lang="en-GB" dirty="0" smtClean="0"/>
          </a:p>
          <a:p>
            <a:r>
              <a:rPr lang="en-GB" dirty="0" smtClean="0"/>
              <a:t>Not just for graphic files</a:t>
            </a:r>
          </a:p>
          <a:p>
            <a:r>
              <a:rPr lang="en-GB" dirty="0" smtClean="0"/>
              <a:t>Thumbcache_###.db uses a standard format </a:t>
            </a:r>
            <a:r>
              <a:rPr lang="en-GB" smtClean="0"/>
              <a:t>for tracking</a:t>
            </a:r>
            <a:endParaRPr lang="en-GB"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interspool.jpg"/>
          <p:cNvPicPr>
            <a:picLocks noChangeAspect="1"/>
          </p:cNvPicPr>
          <p:nvPr/>
        </p:nvPicPr>
        <p:blipFill>
          <a:blip r:embed="rId2" cstate="print"/>
          <a:stretch>
            <a:fillRect/>
          </a:stretch>
        </p:blipFill>
        <p:spPr>
          <a:xfrm>
            <a:off x="142844" y="0"/>
            <a:ext cx="4572000" cy="6400800"/>
          </a:xfrm>
          <a:prstGeom prst="rect">
            <a:avLst/>
          </a:prstGeom>
        </p:spPr>
      </p:pic>
      <p:sp>
        <p:nvSpPr>
          <p:cNvPr id="4" name="Text Box 6"/>
          <p:cNvSpPr txBox="1">
            <a:spLocks noChangeArrowheads="1"/>
          </p:cNvSpPr>
          <p:nvPr/>
        </p:nvSpPr>
        <p:spPr bwMode="auto">
          <a:xfrm>
            <a:off x="5000628" y="1285860"/>
            <a:ext cx="3929090" cy="461665"/>
          </a:xfrm>
          <a:prstGeom prst="rect">
            <a:avLst/>
          </a:prstGeom>
          <a:noFill/>
          <a:ln w="9525">
            <a:noFill/>
            <a:miter lim="800000"/>
            <a:headEnd/>
            <a:tailEnd/>
          </a:ln>
        </p:spPr>
        <p:txBody>
          <a:bodyPr wrap="square">
            <a:spAutoFit/>
          </a:bodyPr>
          <a:lstStyle/>
          <a:p>
            <a:pPr algn="ctr">
              <a:spcBef>
                <a:spcPct val="50000"/>
              </a:spcBef>
            </a:pPr>
            <a:r>
              <a:rPr lang="en-GB" sz="2400" dirty="0"/>
              <a:t>Print </a:t>
            </a:r>
            <a:r>
              <a:rPr lang="en-GB" sz="2400" dirty="0" smtClean="0"/>
              <a:t>Spooling – Windows 7</a:t>
            </a:r>
            <a:endParaRPr lang="en-GB" sz="2400" dirty="0"/>
          </a:p>
        </p:txBody>
      </p:sp>
      <p:sp>
        <p:nvSpPr>
          <p:cNvPr id="5" name="TextBox 4"/>
          <p:cNvSpPr txBox="1"/>
          <p:nvPr/>
        </p:nvSpPr>
        <p:spPr>
          <a:xfrm>
            <a:off x="5000596" y="2143116"/>
            <a:ext cx="4143404" cy="2985433"/>
          </a:xfrm>
          <a:prstGeom prst="rect">
            <a:avLst/>
          </a:prstGeom>
          <a:noFill/>
        </p:spPr>
        <p:txBody>
          <a:bodyPr wrap="square" rtlCol="0">
            <a:spAutoFit/>
          </a:bodyPr>
          <a:lstStyle/>
          <a:p>
            <a:r>
              <a:rPr lang="en-GB" sz="2400" dirty="0" smtClean="0"/>
              <a:t>Spool files – .SPL</a:t>
            </a:r>
          </a:p>
          <a:p>
            <a:r>
              <a:rPr lang="en-GB" sz="2400" dirty="0" smtClean="0"/>
              <a:t>No change from Vista</a:t>
            </a:r>
          </a:p>
          <a:p>
            <a:r>
              <a:rPr lang="en-GB" sz="2400" dirty="0" smtClean="0"/>
              <a:t>Contains .EMF graphic file for each page printed</a:t>
            </a:r>
          </a:p>
          <a:p>
            <a:endParaRPr lang="en-GB" sz="2400" dirty="0"/>
          </a:p>
          <a:p>
            <a:endParaRPr lang="en-GB" sz="2400" dirty="0" smtClean="0"/>
          </a:p>
          <a:p>
            <a:r>
              <a:rPr lang="en-GB" sz="2000" dirty="0" smtClean="0"/>
              <a:t>\Windows\System32\Printer\Spool</a:t>
            </a:r>
          </a:p>
          <a:p>
            <a:endParaRPr lang="en-GB"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28596" y="1189037"/>
            <a:ext cx="8229600" cy="5454673"/>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Created by OS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Stores information about the user, their actions and preferences, etc</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Log-files</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Link files</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Passwords</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Caches</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History</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Swap files</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Recycle bin</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Deleted files</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Recently used files,   etc</a:t>
            </a:r>
          </a:p>
        </p:txBody>
      </p:sp>
      <p:sp>
        <p:nvSpPr>
          <p:cNvPr id="5" name="Rectangle 2"/>
          <p:cNvSpPr txBox="1">
            <a:spLocks noChangeArrowheads="1"/>
          </p:cNvSpPr>
          <p:nvPr/>
        </p:nvSpPr>
        <p:spPr>
          <a:xfrm>
            <a:off x="428596" y="571480"/>
            <a:ext cx="8229600" cy="561975"/>
          </a:xfrm>
          <a:prstGeom prst="rect">
            <a:avLst/>
          </a:prstGeom>
        </p:spPr>
        <p:txBody>
          <a:bodyPr vert="horz" lIns="0" rIns="0" bIns="0" anchor="b">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0" normalizeH="0" baseline="0" noProof="0" dirty="0" smtClean="0">
                <a:ln>
                  <a:noFill/>
                </a:ln>
                <a:solidFill>
                  <a:schemeClr val="tx2"/>
                </a:solidFill>
                <a:effectLst/>
                <a:uLnTx/>
                <a:uFillTx/>
                <a:latin typeface="+mj-lt"/>
                <a:ea typeface="+mj-ea"/>
                <a:cs typeface="+mj-cs"/>
              </a:rPr>
              <a:t>Windows OS Artefacts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olbkmark.jpg"/>
          <p:cNvPicPr>
            <a:picLocks noChangeAspect="1"/>
          </p:cNvPicPr>
          <p:nvPr/>
        </p:nvPicPr>
        <p:blipFill>
          <a:blip r:embed="rId2" cstate="print"/>
          <a:stretch>
            <a:fillRect/>
          </a:stretch>
        </p:blipFill>
        <p:spPr>
          <a:xfrm>
            <a:off x="4429124" y="142852"/>
            <a:ext cx="4572000" cy="6400800"/>
          </a:xfrm>
          <a:prstGeom prst="rect">
            <a:avLst/>
          </a:prstGeom>
        </p:spPr>
      </p:pic>
      <p:sp>
        <p:nvSpPr>
          <p:cNvPr id="3" name="TextBox 2"/>
          <p:cNvSpPr txBox="1"/>
          <p:nvPr/>
        </p:nvSpPr>
        <p:spPr>
          <a:xfrm>
            <a:off x="214282" y="785794"/>
            <a:ext cx="4143404" cy="2985433"/>
          </a:xfrm>
          <a:prstGeom prst="rect">
            <a:avLst/>
          </a:prstGeom>
          <a:noFill/>
        </p:spPr>
        <p:txBody>
          <a:bodyPr wrap="square" rtlCol="0">
            <a:spAutoFit/>
          </a:bodyPr>
          <a:lstStyle/>
          <a:p>
            <a:r>
              <a:rPr lang="en-GB" sz="2400" dirty="0" smtClean="0"/>
              <a:t>Find the .EMF graphic file </a:t>
            </a:r>
          </a:p>
          <a:p>
            <a:endParaRPr lang="en-GB" sz="2400" dirty="0"/>
          </a:p>
          <a:p>
            <a:r>
              <a:rPr lang="en-GB" sz="2400" dirty="0" smtClean="0"/>
              <a:t>Sweep back 44 bytes</a:t>
            </a:r>
          </a:p>
          <a:p>
            <a:endParaRPr lang="en-GB" sz="2400" dirty="0" smtClean="0"/>
          </a:p>
          <a:p>
            <a:r>
              <a:rPr lang="en-GB" sz="2400" dirty="0" smtClean="0"/>
              <a:t>Bookmark as a picture</a:t>
            </a:r>
            <a:endParaRPr lang="en-GB" sz="2400" dirty="0"/>
          </a:p>
          <a:p>
            <a:endParaRPr lang="en-GB" sz="2400" dirty="0" smtClean="0"/>
          </a:p>
          <a:p>
            <a:r>
              <a:rPr lang="en-GB" sz="2000" dirty="0" smtClean="0"/>
              <a:t>\Windows\System32\Printer\Spool</a:t>
            </a:r>
          </a:p>
          <a:p>
            <a:endParaRPr lang="en-GB" sz="2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idx="1"/>
          </p:nvPr>
        </p:nvSpPr>
        <p:spPr>
          <a:xfrm>
            <a:off x="457200" y="857231"/>
            <a:ext cx="8229600" cy="5715041"/>
          </a:xfrm>
        </p:spPr>
        <p:txBody>
          <a:bodyPr/>
          <a:lstStyle/>
          <a:p>
            <a:pPr eaLnBrk="1" hangingPunct="1">
              <a:lnSpc>
                <a:spcPct val="90000"/>
              </a:lnSpc>
              <a:buFontTx/>
              <a:buNone/>
            </a:pPr>
            <a:r>
              <a:rPr lang="en-GB" dirty="0" smtClean="0"/>
              <a:t>Swap files</a:t>
            </a:r>
          </a:p>
          <a:p>
            <a:pPr eaLnBrk="1" hangingPunct="1">
              <a:lnSpc>
                <a:spcPct val="90000"/>
              </a:lnSpc>
            </a:pPr>
            <a:r>
              <a:rPr lang="en-GB" dirty="0" smtClean="0"/>
              <a:t>Correctly called - page file</a:t>
            </a:r>
          </a:p>
          <a:p>
            <a:pPr eaLnBrk="1" hangingPunct="1">
              <a:lnSpc>
                <a:spcPct val="90000"/>
              </a:lnSpc>
            </a:pPr>
            <a:r>
              <a:rPr lang="en-GB" dirty="0" smtClean="0"/>
              <a:t>Limited supply of RAM</a:t>
            </a:r>
          </a:p>
          <a:p>
            <a:pPr eaLnBrk="1" hangingPunct="1">
              <a:lnSpc>
                <a:spcPct val="90000"/>
              </a:lnSpc>
            </a:pPr>
            <a:r>
              <a:rPr lang="en-GB" dirty="0" smtClean="0"/>
              <a:t>Purpose is to cache RAM memory</a:t>
            </a:r>
          </a:p>
          <a:p>
            <a:pPr eaLnBrk="1" hangingPunct="1">
              <a:lnSpc>
                <a:spcPct val="90000"/>
              </a:lnSpc>
            </a:pPr>
            <a:endParaRPr lang="en-GB" dirty="0" smtClean="0"/>
          </a:p>
          <a:p>
            <a:pPr eaLnBrk="1" hangingPunct="1">
              <a:lnSpc>
                <a:spcPct val="90000"/>
              </a:lnSpc>
            </a:pPr>
            <a:endParaRPr lang="en-GB" dirty="0" smtClean="0"/>
          </a:p>
          <a:p>
            <a:pPr eaLnBrk="1" hangingPunct="1">
              <a:lnSpc>
                <a:spcPct val="90000"/>
              </a:lnSpc>
              <a:buFontTx/>
              <a:buNone/>
            </a:pPr>
            <a:r>
              <a:rPr lang="en-GB" dirty="0" smtClean="0"/>
              <a:t>Hibernation file</a:t>
            </a:r>
          </a:p>
          <a:p>
            <a:pPr eaLnBrk="1" hangingPunct="1">
              <a:lnSpc>
                <a:spcPct val="90000"/>
              </a:lnSpc>
            </a:pPr>
            <a:r>
              <a:rPr lang="en-GB" dirty="0" smtClean="0"/>
              <a:t>Contents of RAM are written to a file</a:t>
            </a:r>
          </a:p>
          <a:p>
            <a:pPr eaLnBrk="1" hangingPunct="1">
              <a:lnSpc>
                <a:spcPct val="90000"/>
              </a:lnSpc>
            </a:pPr>
            <a:r>
              <a:rPr lang="en-GB" dirty="0" smtClean="0"/>
              <a:t>Hiberfil.sys – located in the root of the system drive</a:t>
            </a:r>
          </a:p>
          <a:p>
            <a:pPr eaLnBrk="1" hangingPunct="1">
              <a:lnSpc>
                <a:spcPct val="90000"/>
              </a:lnSpc>
            </a:pPr>
            <a:r>
              <a:rPr lang="en-GB" dirty="0" smtClean="0"/>
              <a:t>Even if unused, it will still be the same size as the systems RAM (00h)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2">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2">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2">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4282" y="857232"/>
            <a:ext cx="8643998" cy="5467368"/>
          </a:xfrm>
        </p:spPr>
        <p:txBody>
          <a:bodyPr>
            <a:normAutofit lnSpcReduction="10000"/>
          </a:bodyPr>
          <a:lstStyle/>
          <a:p>
            <a:pPr algn="ctr">
              <a:buNone/>
            </a:pPr>
            <a:r>
              <a:rPr lang="en-GB" dirty="0" smtClean="0"/>
              <a:t>Windows 7 file locations</a:t>
            </a:r>
          </a:p>
          <a:p>
            <a:pPr>
              <a:buNone/>
            </a:pPr>
            <a:r>
              <a:rPr lang="en-GB" dirty="0" smtClean="0"/>
              <a:t>Cookies</a:t>
            </a:r>
          </a:p>
          <a:p>
            <a:pPr>
              <a:buNone/>
            </a:pPr>
            <a:r>
              <a:rPr lang="en-GB" sz="2000" dirty="0" smtClean="0"/>
              <a:t>User\</a:t>
            </a:r>
            <a:r>
              <a:rPr lang="en-GB" sz="2000" i="1" dirty="0" smtClean="0"/>
              <a:t>username\</a:t>
            </a:r>
            <a:r>
              <a:rPr lang="en-GB" sz="2000" dirty="0" smtClean="0"/>
              <a:t>AppData\Roaming\Microsoft\Windows\Cookies</a:t>
            </a:r>
          </a:p>
          <a:p>
            <a:pPr>
              <a:buNone/>
            </a:pPr>
            <a:r>
              <a:rPr lang="en-GB" dirty="0" smtClean="0"/>
              <a:t>Send To</a:t>
            </a:r>
          </a:p>
          <a:p>
            <a:pPr>
              <a:buNone/>
            </a:pPr>
            <a:r>
              <a:rPr lang="en-GB" sz="2000" dirty="0" smtClean="0"/>
              <a:t>User\</a:t>
            </a:r>
            <a:r>
              <a:rPr lang="en-GB" sz="2000" i="1" dirty="0" smtClean="0"/>
              <a:t>username\</a:t>
            </a:r>
            <a:r>
              <a:rPr lang="en-GB" sz="2000" dirty="0" smtClean="0"/>
              <a:t>AppData\Roaming\Microsoft\Windows\SendTo</a:t>
            </a:r>
          </a:p>
          <a:p>
            <a:pPr>
              <a:buNone/>
            </a:pPr>
            <a:r>
              <a:rPr lang="en-GB" dirty="0" smtClean="0"/>
              <a:t>Recent</a:t>
            </a:r>
          </a:p>
          <a:p>
            <a:pPr>
              <a:buNone/>
            </a:pPr>
            <a:r>
              <a:rPr lang="en-GB" sz="2000" dirty="0" smtClean="0"/>
              <a:t>User\</a:t>
            </a:r>
            <a:r>
              <a:rPr lang="en-GB" sz="2000" i="1" dirty="0" smtClean="0"/>
              <a:t>username\</a:t>
            </a:r>
            <a:r>
              <a:rPr lang="en-GB" sz="2000" dirty="0" smtClean="0"/>
              <a:t>AppData\Roaming\Microsoft\Windows\Recent</a:t>
            </a:r>
          </a:p>
          <a:p>
            <a:pPr>
              <a:buNone/>
            </a:pPr>
            <a:endParaRPr lang="en-GB" sz="2000" dirty="0" smtClean="0"/>
          </a:p>
          <a:p>
            <a:pPr>
              <a:buNone/>
            </a:pPr>
            <a:r>
              <a:rPr lang="en-GB" dirty="0" smtClean="0"/>
              <a:t>History</a:t>
            </a:r>
          </a:p>
          <a:p>
            <a:pPr>
              <a:buNone/>
            </a:pPr>
            <a:r>
              <a:rPr lang="en-GB" sz="2000" dirty="0" smtClean="0"/>
              <a:t>User\</a:t>
            </a:r>
            <a:r>
              <a:rPr lang="en-GB" sz="2000" i="1" dirty="0" smtClean="0"/>
              <a:t>username\</a:t>
            </a:r>
            <a:r>
              <a:rPr lang="en-GB" sz="2000" dirty="0" smtClean="0"/>
              <a:t>AppData\Local\Microsoft\Windows\History</a:t>
            </a:r>
          </a:p>
          <a:p>
            <a:pPr>
              <a:buNone/>
            </a:pPr>
            <a:r>
              <a:rPr lang="en-GB" sz="2400" dirty="0" smtClean="0"/>
              <a:t>Temporary Internet Files</a:t>
            </a:r>
          </a:p>
          <a:p>
            <a:pPr>
              <a:buNone/>
            </a:pPr>
            <a:r>
              <a:rPr lang="en-GB" sz="1800" dirty="0" smtClean="0"/>
              <a:t>User\</a:t>
            </a:r>
            <a:r>
              <a:rPr lang="en-GB" sz="1800" i="1" dirty="0" smtClean="0"/>
              <a:t>username\</a:t>
            </a:r>
            <a:r>
              <a:rPr lang="en-GB" sz="1800" dirty="0" smtClean="0"/>
              <a:t>AppData\Local\Microsoft\Windows\Temporary Internet Files</a:t>
            </a:r>
          </a:p>
          <a:p>
            <a:pPr>
              <a:buNone/>
            </a:pPr>
            <a:r>
              <a:rPr lang="en-GB" sz="2400" dirty="0" smtClean="0"/>
              <a:t>Favorites</a:t>
            </a:r>
          </a:p>
          <a:p>
            <a:pPr>
              <a:buNone/>
            </a:pPr>
            <a:r>
              <a:rPr lang="en-GB" sz="1800" dirty="0" smtClean="0"/>
              <a:t>User\</a:t>
            </a:r>
            <a:r>
              <a:rPr lang="en-GB" sz="1800" i="1" dirty="0" smtClean="0"/>
              <a:t>username\</a:t>
            </a:r>
            <a:r>
              <a:rPr lang="en-GB" sz="1800" dirty="0" smtClean="0"/>
              <a:t>Favorites</a:t>
            </a:r>
          </a:p>
          <a:p>
            <a:pPr>
              <a:buNone/>
            </a:pPr>
            <a:endParaRPr lang="en-GB" sz="2400" dirty="0" smtClean="0"/>
          </a:p>
          <a:p>
            <a:pPr>
              <a:buNone/>
            </a:pPr>
            <a:endParaRPr lang="en-GB" dirty="0" smtClean="0"/>
          </a:p>
          <a:p>
            <a:pPr>
              <a:buNone/>
            </a:pPr>
            <a:endParaRPr lang="en-GB" dirty="0" smtClean="0"/>
          </a:p>
          <a:p>
            <a:pPr>
              <a:buNone/>
            </a:pPr>
            <a:endParaRPr lang="en-GB" dirty="0" smtClean="0"/>
          </a:p>
          <a:p>
            <a:pPr>
              <a:buNone/>
            </a:pPr>
            <a:endParaRPr lang="en-GB"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53210"/>
          </a:xfrm>
        </p:spPr>
        <p:txBody>
          <a:bodyPr>
            <a:normAutofit fontScale="90000"/>
          </a:bodyPr>
          <a:lstStyle/>
          <a:p>
            <a:r>
              <a:rPr lang="en-GB" dirty="0" smtClean="0"/>
              <a:t>Conclusion</a:t>
            </a:r>
            <a:endParaRPr lang="en-GB" dirty="0"/>
          </a:p>
        </p:txBody>
      </p:sp>
      <p:sp>
        <p:nvSpPr>
          <p:cNvPr id="3" name="Content Placeholder 2"/>
          <p:cNvSpPr>
            <a:spLocks noGrp="1"/>
          </p:cNvSpPr>
          <p:nvPr>
            <p:ph idx="1"/>
          </p:nvPr>
        </p:nvSpPr>
        <p:spPr>
          <a:xfrm>
            <a:off x="457200" y="1357298"/>
            <a:ext cx="8229600" cy="4967302"/>
          </a:xfrm>
        </p:spPr>
        <p:txBody>
          <a:bodyPr/>
          <a:lstStyle/>
          <a:p>
            <a:r>
              <a:rPr lang="en-GB" dirty="0" err="1" smtClean="0"/>
              <a:t>Artifacts</a:t>
            </a:r>
            <a:endParaRPr lang="en-GB" dirty="0" smtClean="0"/>
          </a:p>
          <a:p>
            <a:pPr lvl="1"/>
            <a:r>
              <a:rPr lang="en-GB" dirty="0" smtClean="0"/>
              <a:t>User location – no longer in Documents and Settings</a:t>
            </a:r>
          </a:p>
          <a:p>
            <a:pPr lvl="1"/>
            <a:r>
              <a:rPr lang="en-GB" dirty="0" smtClean="0"/>
              <a:t>Shadow copy</a:t>
            </a:r>
          </a:p>
          <a:p>
            <a:pPr lvl="1"/>
            <a:r>
              <a:rPr lang="en-GB" dirty="0" smtClean="0"/>
              <a:t>Thumbscache</a:t>
            </a:r>
          </a:p>
          <a:p>
            <a:pPr lvl="1"/>
            <a:r>
              <a:rPr lang="en-GB" dirty="0" smtClean="0"/>
              <a:t>File system</a:t>
            </a:r>
          </a:p>
          <a:p>
            <a:pPr lvl="1"/>
            <a:r>
              <a:rPr lang="en-GB" dirty="0" smtClean="0"/>
              <a:t>$Recycle.bin</a:t>
            </a:r>
          </a:p>
          <a:p>
            <a:pPr lvl="1"/>
            <a:r>
              <a:rPr lang="en-GB" dirty="0" smtClean="0"/>
              <a:t>System related registry</a:t>
            </a:r>
          </a:p>
          <a:p>
            <a:pPr lvl="1"/>
            <a:r>
              <a:rPr lang="en-GB" dirty="0" smtClean="0"/>
              <a:t>Link files</a:t>
            </a:r>
          </a:p>
          <a:p>
            <a:pPr lvl="1"/>
            <a:r>
              <a:rPr lang="en-GB" dirty="0" smtClean="0"/>
              <a:t>Spool files (.spl)– minor change to .shd file</a:t>
            </a:r>
          </a:p>
          <a:p>
            <a:pPr lvl="1"/>
            <a:r>
              <a:rPr lang="en-GB" dirty="0" smtClean="0"/>
              <a:t>Jump lists</a:t>
            </a:r>
          </a:p>
          <a:p>
            <a:pPr lvl="1"/>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412776"/>
            <a:ext cx="8643998" cy="5230934"/>
          </a:xfrm>
        </p:spPr>
        <p:txBody>
          <a:bodyPr>
            <a:normAutofit/>
          </a:bodyPr>
          <a:lstStyle/>
          <a:p>
            <a:r>
              <a:rPr lang="en-GB" dirty="0" smtClean="0"/>
              <a:t>Many Win 7 system related objects are the same as in Vista</a:t>
            </a:r>
          </a:p>
          <a:p>
            <a:r>
              <a:rPr lang="en-GB" dirty="0" smtClean="0"/>
              <a:t>Major differences</a:t>
            </a:r>
          </a:p>
          <a:p>
            <a:pPr lvl="1"/>
            <a:r>
              <a:rPr lang="en-GB" dirty="0" smtClean="0"/>
              <a:t>“jump lists”</a:t>
            </a:r>
          </a:p>
          <a:p>
            <a:pPr lvl="1"/>
            <a:r>
              <a:rPr lang="en-GB" dirty="0" smtClean="0"/>
              <a:t>The kernel has changed – now handles more function calls than Vista’s kernel could</a:t>
            </a:r>
          </a:p>
          <a:p>
            <a:pPr lvl="1">
              <a:buNone/>
            </a:pPr>
            <a:endParaRPr lang="en-GB" dirty="0" smtClean="0"/>
          </a:p>
          <a:p>
            <a:endParaRPr lang="en-GB" dirty="0" smtClean="0"/>
          </a:p>
          <a:p>
            <a:r>
              <a:rPr lang="en-GB" dirty="0" smtClean="0"/>
              <a:t>File system is the same for Win 7, Vista and XP giving backwards compatibility</a:t>
            </a:r>
            <a:endParaRPr lang="en-GB" dirty="0"/>
          </a:p>
        </p:txBody>
      </p:sp>
      <p:sp>
        <p:nvSpPr>
          <p:cNvPr id="4" name="Title 1"/>
          <p:cNvSpPr>
            <a:spLocks noGrp="1"/>
          </p:cNvSpPr>
          <p:nvPr>
            <p:ph type="title"/>
          </p:nvPr>
        </p:nvSpPr>
        <p:spPr>
          <a:xfrm>
            <a:off x="428596" y="642918"/>
            <a:ext cx="8229600" cy="653210"/>
          </a:xfrm>
        </p:spPr>
        <p:txBody>
          <a:bodyPr>
            <a:normAutofit/>
          </a:bodyPr>
          <a:lstStyle/>
          <a:p>
            <a:r>
              <a:rPr lang="en-GB" sz="3600" dirty="0" smtClean="0"/>
              <a:t>Differences  and similarities</a:t>
            </a:r>
            <a:endParaRPr lang="en-GB" sz="3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04088"/>
            <a:ext cx="8229600" cy="564672"/>
          </a:xfrm>
        </p:spPr>
        <p:txBody>
          <a:bodyPr>
            <a:normAutofit fontScale="90000"/>
          </a:bodyPr>
          <a:lstStyle/>
          <a:p>
            <a:r>
              <a:rPr lang="en-GB" dirty="0" smtClean="0"/>
              <a:t>Unchanged</a:t>
            </a:r>
            <a:endParaRPr lang="en-GB" dirty="0"/>
          </a:p>
        </p:txBody>
      </p:sp>
      <p:sp>
        <p:nvSpPr>
          <p:cNvPr id="3" name="Content Placeholder 2"/>
          <p:cNvSpPr>
            <a:spLocks noGrp="1"/>
          </p:cNvSpPr>
          <p:nvPr>
            <p:ph idx="1"/>
          </p:nvPr>
        </p:nvSpPr>
        <p:spPr>
          <a:xfrm>
            <a:off x="457200" y="1340768"/>
            <a:ext cx="8229600" cy="4983832"/>
          </a:xfrm>
        </p:spPr>
        <p:txBody>
          <a:bodyPr/>
          <a:lstStyle/>
          <a:p>
            <a:r>
              <a:rPr lang="en-GB" dirty="0" smtClean="0"/>
              <a:t>EFS – Encrypting File System</a:t>
            </a:r>
          </a:p>
          <a:p>
            <a:r>
              <a:rPr lang="en-GB" dirty="0" smtClean="0"/>
              <a:t>Shadow copy</a:t>
            </a:r>
          </a:p>
          <a:p>
            <a:r>
              <a:rPr lang="en-GB" dirty="0" err="1" smtClean="0"/>
              <a:t>Thumbcache</a:t>
            </a:r>
            <a:r>
              <a:rPr lang="en-GB" dirty="0" smtClean="0"/>
              <a:t> – same as Vista but changed from XP</a:t>
            </a:r>
          </a:p>
          <a:p>
            <a:endParaRPr lang="en-GB" dirty="0" smtClean="0"/>
          </a:p>
          <a:p>
            <a:r>
              <a:rPr lang="en-GB" dirty="0" smtClean="0"/>
              <a:t>Core system-created registry files: </a:t>
            </a:r>
          </a:p>
          <a:p>
            <a:pPr algn="ctr">
              <a:buNone/>
            </a:pPr>
            <a:r>
              <a:rPr lang="en-GB" dirty="0" smtClean="0"/>
              <a:t>SAM, SYSTEM, SOFTWARE, SECURITY </a:t>
            </a:r>
          </a:p>
          <a:p>
            <a:pPr algn="ctr">
              <a:buNone/>
            </a:pPr>
            <a:endParaRPr lang="en-GB" dirty="0" smtClean="0"/>
          </a:p>
          <a:p>
            <a:r>
              <a:rPr lang="en-GB" dirty="0" smtClean="0"/>
              <a:t>still found in </a:t>
            </a:r>
            <a:r>
              <a:rPr lang="en-GB" dirty="0" err="1" smtClean="0"/>
              <a:t>system_root</a:t>
            </a:r>
            <a:r>
              <a:rPr lang="en-GB" dirty="0" smtClean="0"/>
              <a:t>	</a:t>
            </a:r>
          </a:p>
          <a:p>
            <a:pPr algn="ctr">
              <a:buNone/>
            </a:pPr>
            <a:r>
              <a:rPr lang="en-GB" dirty="0" smtClean="0"/>
              <a:t>Windows\System32\</a:t>
            </a:r>
            <a:r>
              <a:rPr lang="en-GB" dirty="0" err="1" smtClean="0"/>
              <a:t>config</a:t>
            </a:r>
            <a:endParaRPr lang="en-GB" dirty="0" smtClean="0"/>
          </a:p>
          <a:p>
            <a:endParaRPr lang="en-GB"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714356"/>
            <a:ext cx="8435280" cy="6143644"/>
          </a:xfrm>
        </p:spPr>
        <p:txBody>
          <a:bodyPr>
            <a:normAutofit lnSpcReduction="10000"/>
          </a:bodyPr>
          <a:lstStyle/>
          <a:p>
            <a:r>
              <a:rPr lang="en-GB" dirty="0" smtClean="0"/>
              <a:t>Windows 7 and Vista use the Windows Vista Directory Junctions</a:t>
            </a:r>
          </a:p>
          <a:p>
            <a:r>
              <a:rPr lang="en-GB" dirty="0" smtClean="0"/>
              <a:t>Used to improve the user roaming capability</a:t>
            </a:r>
          </a:p>
          <a:p>
            <a:r>
              <a:rPr lang="en-GB" dirty="0" smtClean="0"/>
              <a:t>Users may use multiple computers to access and alter their data profiles</a:t>
            </a:r>
          </a:p>
          <a:p>
            <a:r>
              <a:rPr lang="en-GB" dirty="0" smtClean="0"/>
              <a:t>Windows XP system there is a wait as the profile data is transferred to that location</a:t>
            </a:r>
          </a:p>
          <a:p>
            <a:r>
              <a:rPr lang="en-GB" dirty="0" smtClean="0"/>
              <a:t>Windows XP data (roaming) profile consists of the following folders:</a:t>
            </a:r>
          </a:p>
          <a:p>
            <a:pPr lvl="1"/>
            <a:r>
              <a:rPr lang="en-GB" dirty="0" smtClean="0"/>
              <a:t>Application data</a:t>
            </a:r>
          </a:p>
          <a:p>
            <a:pPr lvl="1"/>
            <a:r>
              <a:rPr lang="en-GB" dirty="0" smtClean="0"/>
              <a:t>Desktop</a:t>
            </a:r>
          </a:p>
          <a:p>
            <a:pPr lvl="1"/>
            <a:r>
              <a:rPr lang="en-GB" dirty="0" smtClean="0"/>
              <a:t>My Documents</a:t>
            </a:r>
          </a:p>
          <a:p>
            <a:pPr lvl="1"/>
            <a:r>
              <a:rPr lang="en-GB" dirty="0" smtClean="0"/>
              <a:t>My Pictures</a:t>
            </a:r>
          </a:p>
          <a:p>
            <a:pPr lvl="1"/>
            <a:r>
              <a:rPr lang="en-GB" dirty="0" smtClean="0"/>
              <a:t>Start Menu</a:t>
            </a:r>
          </a:p>
          <a:p>
            <a:r>
              <a:rPr lang="en-GB" dirty="0" smtClean="0"/>
              <a:t>Missing is Cookies and Favorites</a:t>
            </a:r>
          </a:p>
          <a:p>
            <a:endParaRPr lang="en-GB"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785794"/>
            <a:ext cx="8643998" cy="5929354"/>
          </a:xfrm>
        </p:spPr>
        <p:txBody>
          <a:bodyPr>
            <a:normAutofit/>
          </a:bodyPr>
          <a:lstStyle/>
          <a:p>
            <a:r>
              <a:rPr lang="en-GB" dirty="0" smtClean="0"/>
              <a:t>Windows 7 uses a client-side technology called Folder Redirection</a:t>
            </a:r>
          </a:p>
          <a:p>
            <a:r>
              <a:rPr lang="en-GB" dirty="0" smtClean="0"/>
              <a:t>Allows logging on at any location</a:t>
            </a:r>
          </a:p>
          <a:p>
            <a:r>
              <a:rPr lang="en-GB" dirty="0" smtClean="0"/>
              <a:t>Also access to stored data no longer on the local machine</a:t>
            </a:r>
          </a:p>
          <a:p>
            <a:r>
              <a:rPr lang="en-GB" dirty="0" smtClean="0"/>
              <a:t>Viewing data at the hex level reveals the pointer to the target location used to send and receive data calls</a:t>
            </a:r>
          </a:p>
          <a:p>
            <a:r>
              <a:rPr lang="en-GB" dirty="0" smtClean="0"/>
              <a:t>Still see the folders found in XP</a:t>
            </a:r>
          </a:p>
          <a:p>
            <a:r>
              <a:rPr lang="en-GB" dirty="0" smtClean="0"/>
              <a:t>In Win 7 the important folders within each user profile folder are found in:-</a:t>
            </a:r>
          </a:p>
          <a:p>
            <a:pPr lvl="1"/>
            <a:r>
              <a:rPr lang="en-GB" dirty="0" smtClean="0"/>
              <a:t>AppData and Documents</a:t>
            </a:r>
          </a:p>
          <a:p>
            <a:r>
              <a:rPr lang="en-GB" dirty="0" smtClean="0"/>
              <a:t>Of great forensics interest within each profile are:</a:t>
            </a:r>
          </a:p>
          <a:p>
            <a:pPr lvl="1"/>
            <a:r>
              <a:rPr lang="en-GB" dirty="0" smtClean="0"/>
              <a:t>AppData (formerly Application Data)</a:t>
            </a:r>
          </a:p>
          <a:p>
            <a:pPr lvl="1"/>
            <a:r>
              <a:rPr lang="en-GB" dirty="0" smtClean="0"/>
              <a:t>Documents (formerly My Documents).</a:t>
            </a:r>
          </a:p>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27627</TotalTime>
  <Words>4880</Words>
  <Application>Microsoft Office PowerPoint</Application>
  <PresentationFormat>On-screen Show (4:3)</PresentationFormat>
  <Paragraphs>716</Paragraphs>
  <Slides>53</Slides>
  <Notes>27</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Flow</vt:lpstr>
      <vt:lpstr>PowerPoint Presentation</vt:lpstr>
      <vt:lpstr>Introduction</vt:lpstr>
      <vt:lpstr>PowerPoint Presentation</vt:lpstr>
      <vt:lpstr>PowerPoint Presentation</vt:lpstr>
      <vt:lpstr>PowerPoint Presentation</vt:lpstr>
      <vt:lpstr>Differences  and similarities</vt:lpstr>
      <vt:lpstr>Unchanged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$Recycle.Bin (Windows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Diane Gan</dc:creator>
  <cp:lastModifiedBy>Diane Gan</cp:lastModifiedBy>
  <cp:revision>84</cp:revision>
  <dcterms:created xsi:type="dcterms:W3CDTF">2012-01-31T16:04:44Z</dcterms:created>
  <dcterms:modified xsi:type="dcterms:W3CDTF">2017-02-12T15:06:31Z</dcterms:modified>
</cp:coreProperties>
</file>